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</p:sldIdLst>
  <p:sldSz cy="5143500" cx="9144000"/>
  <p:notesSz cx="6858000" cy="9144000"/>
  <p:embeddedFontLst>
    <p:embeddedFont>
      <p:font typeface="Arimo"/>
      <p:regular r:id="rId64"/>
      <p:bold r:id="rId65"/>
      <p:italic r:id="rId66"/>
      <p:boldItalic r:id="rId67"/>
    </p:embeddedFont>
    <p:embeddedFont>
      <p:font typeface="Helvetica Neue"/>
      <p:bold r:id="rId68"/>
      <p:boldItalic r:id="rId6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20" Type="http://schemas.openxmlformats.org/officeDocument/2006/relationships/slide" Target="slides/slide14.xml"/><Relationship Id="rId64" Type="http://schemas.openxmlformats.org/officeDocument/2006/relationships/font" Target="fonts/Arimo-regular.fntdata"/><Relationship Id="rId63" Type="http://schemas.openxmlformats.org/officeDocument/2006/relationships/slide" Target="slides/slide57.xml"/><Relationship Id="rId22" Type="http://schemas.openxmlformats.org/officeDocument/2006/relationships/slide" Target="slides/slide16.xml"/><Relationship Id="rId66" Type="http://schemas.openxmlformats.org/officeDocument/2006/relationships/font" Target="fonts/Arimo-italic.fntdata"/><Relationship Id="rId21" Type="http://schemas.openxmlformats.org/officeDocument/2006/relationships/slide" Target="slides/slide15.xml"/><Relationship Id="rId65" Type="http://schemas.openxmlformats.org/officeDocument/2006/relationships/font" Target="fonts/Arimo-bold.fntdata"/><Relationship Id="rId24" Type="http://schemas.openxmlformats.org/officeDocument/2006/relationships/slide" Target="slides/slide18.xml"/><Relationship Id="rId68" Type="http://schemas.openxmlformats.org/officeDocument/2006/relationships/font" Target="fonts/HelveticaNeue-bold.fntdata"/><Relationship Id="rId23" Type="http://schemas.openxmlformats.org/officeDocument/2006/relationships/slide" Target="slides/slide17.xml"/><Relationship Id="rId67" Type="http://schemas.openxmlformats.org/officeDocument/2006/relationships/font" Target="fonts/Arimo-boldItalic.fntdata"/><Relationship Id="rId60" Type="http://schemas.openxmlformats.org/officeDocument/2006/relationships/slide" Target="slides/slide54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69" Type="http://schemas.openxmlformats.org/officeDocument/2006/relationships/font" Target="fonts/HelveticaNeue-boldItalic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11" Type="http://schemas.openxmlformats.org/officeDocument/2006/relationships/slide" Target="slides/slide5.xml"/><Relationship Id="rId55" Type="http://schemas.openxmlformats.org/officeDocument/2006/relationships/slide" Target="slides/slide49.xml"/><Relationship Id="rId10" Type="http://schemas.openxmlformats.org/officeDocument/2006/relationships/slide" Target="slides/slide4.xml"/><Relationship Id="rId54" Type="http://schemas.openxmlformats.org/officeDocument/2006/relationships/slide" Target="slides/slide48.xml"/><Relationship Id="rId13" Type="http://schemas.openxmlformats.org/officeDocument/2006/relationships/slide" Target="slides/slide7.xml"/><Relationship Id="rId57" Type="http://schemas.openxmlformats.org/officeDocument/2006/relationships/slide" Target="slides/slide51.xml"/><Relationship Id="rId12" Type="http://schemas.openxmlformats.org/officeDocument/2006/relationships/slide" Target="slides/slide6.xml"/><Relationship Id="rId56" Type="http://schemas.openxmlformats.org/officeDocument/2006/relationships/slide" Target="slides/slide50.xml"/><Relationship Id="rId15" Type="http://schemas.openxmlformats.org/officeDocument/2006/relationships/slide" Target="slides/slide9.xml"/><Relationship Id="rId59" Type="http://schemas.openxmlformats.org/officeDocument/2006/relationships/slide" Target="slides/slide53.xml"/><Relationship Id="rId14" Type="http://schemas.openxmlformats.org/officeDocument/2006/relationships/slide" Target="slides/slide8.xml"/><Relationship Id="rId58" Type="http://schemas.openxmlformats.org/officeDocument/2006/relationships/slide" Target="slides/slide5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b53595d36_2_78:notes"/>
          <p:cNvSpPr txBox="1"/>
          <p:nvPr>
            <p:ph idx="1" type="body"/>
          </p:nvPr>
        </p:nvSpPr>
        <p:spPr>
          <a:xfrm>
            <a:off x="914508" y="4343918"/>
            <a:ext cx="5028986" cy="4114367"/>
          </a:xfrm>
          <a:prstGeom prst="rect">
            <a:avLst/>
          </a:prstGeom>
        </p:spPr>
        <p:txBody>
          <a:bodyPr anchorCtr="0" anchor="t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35b53595d36_2_78:notes"/>
          <p:cNvSpPr/>
          <p:nvPr>
            <p:ph idx="2" type="sldImg"/>
          </p:nvPr>
        </p:nvSpPr>
        <p:spPr>
          <a:xfrm>
            <a:off x="136486" y="687893"/>
            <a:ext cx="6585030" cy="3426699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b6ac98b86_0_37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1" name="Google Shape;231;g35b6ac98b86_0_37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32" name="Google Shape;232;g35b6ac98b86_0_37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7a00427c8f_0_115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3" name="Google Shape;243;g37a00427c8f_0_115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44" name="Google Shape;244;g37a00427c8f_0_115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79a0cba555_0_67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3" name="Google Shape;253;g379a0cba555_0_67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54" name="Google Shape;254;g379a0cba555_0_67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37a00427c8f_0_9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4" name="Google Shape;264;g37a00427c8f_0_9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65" name="Google Shape;265;g37a00427c8f_0_9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79a0cba555_0_53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76" name="Google Shape;276;g379a0cba555_0_53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77" name="Google Shape;277;g379a0cba555_0_53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5b6ac98b86_0_11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89" name="Google Shape;289;g35b6ac98b86_0_11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90" name="Google Shape;290;g35b6ac98b86_0_11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7a00427c8f_0_127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9" name="Google Shape;299;g37a00427c8f_0_127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00" name="Google Shape;300;g37a00427c8f_0_127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79008c2ae0_0_314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10" name="Google Shape;310;g379008c2ae0_0_314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11" name="Google Shape;311;g379008c2ae0_0_314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795fcac0fe_1_4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20" name="Google Shape;320;g3795fcac0fe_1_4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21" name="Google Shape;321;g3795fcac0fe_1_4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35b6ac98b86_0_136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30" name="Google Shape;330;g35b6ac98b86_0_136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31" name="Google Shape;331;g35b6ac98b86_0_136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5b6ac98b8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5b6ac98b8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79008c2ae0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79008c2ae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5b6ac98b86_0_232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58" name="Google Shape;358;g35b6ac98b86_0_232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59" name="Google Shape;359;g35b6ac98b86_0_232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379008c2ae0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379008c2ae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5b6ac98b86_0_203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80" name="Google Shape;380;g35b6ac98b86_0_203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81" name="Google Shape;381;g35b6ac98b86_0_203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79008c2ae0_0_22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92" name="Google Shape;392;g379008c2ae0_0_22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93" name="Google Shape;393;g379008c2ae0_0_22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7a00427c8f_0_139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06" name="Google Shape;406;g37a00427c8f_0_139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407" name="Google Shape;407;g37a00427c8f_0_139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79008c2ae0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79008c2ae0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79008c2ae0_0_56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26" name="Google Shape;426;g379008c2ae0_0_56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427" name="Google Shape;427;g379008c2ae0_0_56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379008c2ae0_0_21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36" name="Google Shape;436;g379008c2ae0_0_21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437" name="Google Shape;437;g379008c2ae0_0_21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379008c2ae0_0_99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48" name="Google Shape;448;g379008c2ae0_0_99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449" name="Google Shape;449;g379008c2ae0_0_99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b53595d36_2_104:notes"/>
          <p:cNvSpPr/>
          <p:nvPr>
            <p:ph idx="2" type="sldImg"/>
          </p:nvPr>
        </p:nvSpPr>
        <p:spPr>
          <a:xfrm>
            <a:off x="136486" y="687893"/>
            <a:ext cx="6585030" cy="3426699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7" name="Google Shape;147;g35b53595d36_2_104:notes"/>
          <p:cNvSpPr txBox="1"/>
          <p:nvPr>
            <p:ph idx="1" type="body"/>
          </p:nvPr>
        </p:nvSpPr>
        <p:spPr>
          <a:xfrm>
            <a:off x="914508" y="4343918"/>
            <a:ext cx="5028986" cy="4114367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48" name="Google Shape;148;g35b53595d36_2_104:notes"/>
          <p:cNvSpPr txBox="1"/>
          <p:nvPr>
            <p:ph idx="12" type="sldNum"/>
          </p:nvPr>
        </p:nvSpPr>
        <p:spPr>
          <a:xfrm>
            <a:off x="3885453" y="8686373"/>
            <a:ext cx="2972547" cy="457639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795fcac0fe_1_23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60" name="Google Shape;460;g3795fcac0fe_1_23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461" name="Google Shape;461;g3795fcac0fe_1_23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379008c2ae0_0_136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70" name="Google Shape;470;g379008c2ae0_0_136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471" name="Google Shape;471;g379008c2ae0_0_136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379008c2ae0_0_251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82" name="Google Shape;482;g379008c2ae0_0_251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483" name="Google Shape;483;g379008c2ae0_0_251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379008c2ae0_0_20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96" name="Google Shape;496;g379008c2ae0_0_20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497" name="Google Shape;497;g379008c2ae0_0_20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79008c2ae0_0_83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06" name="Google Shape;506;g379008c2ae0_0_83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07" name="Google Shape;507;g379008c2ae0_0_83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379008c2ae0_0_166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19" name="Google Shape;519;g379008c2ae0_0_166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20" name="Google Shape;520;g379008c2ae0_0_166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379008c2ae0_0_12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32" name="Google Shape;532;g379008c2ae0_0_12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33" name="Google Shape;533;g379008c2ae0_0_12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379008c2ae0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Google Shape;545;g379008c2ae0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379008c2ae0_0_150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55" name="Google Shape;555;g379008c2ae0_0_150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56" name="Google Shape;556;g379008c2ae0_0_150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379f1a40f27_0_23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65" name="Google Shape;565;g379f1a40f27_0_23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66" name="Google Shape;566;g379f1a40f27_0_23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7a00427c8f_0_171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g37a00427c8f_0_171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59" name="Google Shape;159;g37a00427c8f_0_171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35b53595d36_2_95:notes"/>
          <p:cNvSpPr/>
          <p:nvPr>
            <p:ph idx="2" type="sldImg"/>
          </p:nvPr>
        </p:nvSpPr>
        <p:spPr>
          <a:xfrm>
            <a:off x="136486" y="687893"/>
            <a:ext cx="6585030" cy="3426699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76" name="Google Shape;576;g35b53595d36_2_95:notes"/>
          <p:cNvSpPr txBox="1"/>
          <p:nvPr>
            <p:ph idx="1" type="body"/>
          </p:nvPr>
        </p:nvSpPr>
        <p:spPr>
          <a:xfrm>
            <a:off x="914508" y="4343918"/>
            <a:ext cx="5028986" cy="4114367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77" name="Google Shape;577;g35b53595d36_2_95:notes"/>
          <p:cNvSpPr txBox="1"/>
          <p:nvPr>
            <p:ph idx="12" type="sldNum"/>
          </p:nvPr>
        </p:nvSpPr>
        <p:spPr>
          <a:xfrm>
            <a:off x="3885453" y="8686373"/>
            <a:ext cx="2972547" cy="457639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379008c2ae0_0_91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85" name="Google Shape;585;g379008c2ae0_0_91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86" name="Google Shape;586;g379008c2ae0_0_91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379008c2ae0_0_15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98" name="Google Shape;598;g379008c2ae0_0_15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599" name="Google Shape;599;g379008c2ae0_0_15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379a0cba555_0_16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10" name="Google Shape;610;g379a0cba555_0_16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11" name="Google Shape;611;g379a0cba555_0_16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379008c2ae0_0_116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27" name="Google Shape;627;g379008c2ae0_0_116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28" name="Google Shape;628;g379008c2ae0_0_116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379008c2ae0_0_108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38" name="Google Shape;638;g379008c2ae0_0_108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39" name="Google Shape;639;g379008c2ae0_0_108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379008c2ae0_0_187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48" name="Google Shape;648;g379008c2ae0_0_187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49" name="Google Shape;649;g379008c2ae0_0_187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379008c2ae0_0_197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58" name="Google Shape;658;g379008c2ae0_0_197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59" name="Google Shape;659;g379008c2ae0_0_197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35b6ac98b86_0_194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68" name="Google Shape;668;g35b6ac98b86_0_194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669" name="Google Shape;669;g35b6ac98b86_0_194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g379a0cba555_0_32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35" name="Google Shape;735;g379a0cba555_0_32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36" name="Google Shape;736;g379a0cba555_0_32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79a0cba555_0_2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0" name="Google Shape;170;g379a0cba555_0_2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71" name="Google Shape;171;g379a0cba555_0_2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379008c2ae0_0_287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50" name="Google Shape;750;g379008c2ae0_0_287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51" name="Google Shape;751;g379008c2ae0_0_287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379008c2ae0_0_270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63" name="Google Shape;763;g379008c2ae0_0_270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64" name="Google Shape;764;g379008c2ae0_0_270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35b6ac98b86_0_174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75" name="Google Shape;775;g35b6ac98b86_0_174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76" name="Google Shape;776;g35b6ac98b86_0_174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35b6ac98b86_0_185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85" name="Google Shape;785;g35b6ac98b86_0_185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86" name="Google Shape;786;g35b6ac98b86_0_185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g35b6ac98b86_0_156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96" name="Google Shape;796;g35b6ac98b86_0_156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797" name="Google Shape;797;g35b6ac98b86_0_156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35b53595d36_2_85:notes"/>
          <p:cNvSpPr/>
          <p:nvPr>
            <p:ph idx="2" type="sldImg"/>
          </p:nvPr>
        </p:nvSpPr>
        <p:spPr>
          <a:xfrm>
            <a:off x="136486" y="687893"/>
            <a:ext cx="6585030" cy="3426699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05" name="Google Shape;805;g35b53595d36_2_85:notes"/>
          <p:cNvSpPr txBox="1"/>
          <p:nvPr>
            <p:ph idx="1" type="body"/>
          </p:nvPr>
        </p:nvSpPr>
        <p:spPr>
          <a:xfrm>
            <a:off x="914508" y="4343918"/>
            <a:ext cx="5028986" cy="4114367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06" name="Google Shape;806;g35b53595d36_2_85:notes"/>
          <p:cNvSpPr txBox="1"/>
          <p:nvPr>
            <p:ph idx="12" type="sldNum"/>
          </p:nvPr>
        </p:nvSpPr>
        <p:spPr>
          <a:xfrm>
            <a:off x="3885453" y="8686373"/>
            <a:ext cx="2972547" cy="457639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35b6ac98b86_0_103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16" name="Google Shape;816;g35b6ac98b86_0_103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17" name="Google Shape;817;g35b6ac98b86_0_103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35b53595d36_2_115:notes"/>
          <p:cNvSpPr/>
          <p:nvPr>
            <p:ph idx="2" type="sldImg"/>
          </p:nvPr>
        </p:nvSpPr>
        <p:spPr>
          <a:xfrm>
            <a:off x="136486" y="687893"/>
            <a:ext cx="6585030" cy="3426699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28" name="Google Shape;828;g35b53595d36_2_115:notes"/>
          <p:cNvSpPr txBox="1"/>
          <p:nvPr>
            <p:ph idx="1" type="body"/>
          </p:nvPr>
        </p:nvSpPr>
        <p:spPr>
          <a:xfrm>
            <a:off x="914508" y="4343918"/>
            <a:ext cx="5028986" cy="4114367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829" name="Google Shape;829;g35b53595d36_2_115:notes"/>
          <p:cNvSpPr txBox="1"/>
          <p:nvPr>
            <p:ph idx="12" type="sldNum"/>
          </p:nvPr>
        </p:nvSpPr>
        <p:spPr>
          <a:xfrm>
            <a:off x="3885453" y="8686373"/>
            <a:ext cx="2972547" cy="457639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7a00427c8f_0_185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2" name="Google Shape;182;g37a00427c8f_0_185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83" name="Google Shape;183;g37a00427c8f_0_185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7a00427c8f_0_3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4" name="Google Shape;194;g37a00427c8f_0_3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95" name="Google Shape;195;g37a00427c8f_0_3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79a0cba555_0_93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4" name="Google Shape;204;g379a0cba555_0_93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05" name="Google Shape;205;g379a0cba555_0_93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5b6ac98b86_0_369:notes"/>
          <p:cNvSpPr/>
          <p:nvPr>
            <p:ph idx="2" type="sldImg"/>
          </p:nvPr>
        </p:nvSpPr>
        <p:spPr>
          <a:xfrm>
            <a:off x="136486" y="687893"/>
            <a:ext cx="6585000" cy="3426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8" name="Google Shape;218;g35b6ac98b86_0_369:notes"/>
          <p:cNvSpPr txBox="1"/>
          <p:nvPr>
            <p:ph idx="1" type="body"/>
          </p:nvPr>
        </p:nvSpPr>
        <p:spPr>
          <a:xfrm>
            <a:off x="914508" y="4343918"/>
            <a:ext cx="50289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19" name="Google Shape;219;g35b6ac98b86_0_369:notes"/>
          <p:cNvSpPr txBox="1"/>
          <p:nvPr>
            <p:ph idx="12" type="sldNum"/>
          </p:nvPr>
        </p:nvSpPr>
        <p:spPr>
          <a:xfrm>
            <a:off x="3885453" y="8686373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/>
              <a:t>‹#›</a:t>
            </a:fld>
            <a:endParaRPr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g"/><Relationship Id="rId3" Type="http://schemas.openxmlformats.org/officeDocument/2006/relationships/image" Target="../media/image5.gif"/><Relationship Id="rId4" Type="http://schemas.openxmlformats.org/officeDocument/2006/relationships/image" Target="../media/image2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Relationship Id="rId3" Type="http://schemas.openxmlformats.org/officeDocument/2006/relationships/image" Target="../media/image18.png"/><Relationship Id="rId4" Type="http://schemas.openxmlformats.org/officeDocument/2006/relationships/image" Target="../media/image5.gif"/><Relationship Id="rId5" Type="http://schemas.openxmlformats.org/officeDocument/2006/relationships/hyperlink" Target="http://wwwmatthes.in.tum.de/" TargetMode="Externa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>
  <p:cSld name="Titelfoli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712" y="1"/>
            <a:ext cx="9149712" cy="514671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4"/>
          <p:cNvSpPr/>
          <p:nvPr/>
        </p:nvSpPr>
        <p:spPr>
          <a:xfrm>
            <a:off x="0" y="0"/>
            <a:ext cx="9144000" cy="3147060"/>
          </a:xfrm>
          <a:prstGeom prst="rect">
            <a:avLst/>
          </a:prstGeom>
          <a:gradFill>
            <a:gsLst>
              <a:gs pos="0">
                <a:srgbClr val="FFFFFF">
                  <a:alpha val="84705"/>
                </a:srgbClr>
              </a:gs>
              <a:gs pos="23000">
                <a:srgbClr val="FFFFFF">
                  <a:alpha val="84705"/>
                </a:srgbClr>
              </a:gs>
              <a:gs pos="93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0" name="Google Shape;60;p14"/>
          <p:cNvSpPr txBox="1"/>
          <p:nvPr>
            <p:ph type="title"/>
          </p:nvPr>
        </p:nvSpPr>
        <p:spPr>
          <a:xfrm>
            <a:off x="323528" y="2653981"/>
            <a:ext cx="8574632" cy="5098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54000" lIns="67500" spcFirstLastPara="1" rIns="67500" wrap="square" tIns="10800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23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23530" y="3158847"/>
            <a:ext cx="8573510" cy="25391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Arial"/>
              <a:buNone/>
              <a:defRPr b="0" sz="1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200"/>
              <a:buFont typeface="Arial"/>
              <a:buNone/>
              <a:defRPr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200"/>
              <a:buFont typeface="Arial"/>
              <a:buNone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299171"/>
            <a:ext cx="748145" cy="239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441896" y="299193"/>
            <a:ext cx="455143" cy="239873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319090" y="3482536"/>
            <a:ext cx="8579069" cy="1080550"/>
          </a:xfrm>
          <a:prstGeom prst="rect">
            <a:avLst/>
          </a:prstGeom>
          <a:solidFill>
            <a:srgbClr val="EAF3FA"/>
          </a:solidFill>
          <a:ln>
            <a:noFill/>
          </a:ln>
        </p:spPr>
        <p:txBody>
          <a:bodyPr anchorCtr="0" anchor="t" bIns="135000" lIns="189000" spcFirstLastPara="1" rIns="135000" wrap="square" tIns="1350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Chair of Software Engineering for Business Information Systems (sebis) 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Department of Computer Science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1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School of Computation, Information and Technology (CIT) </a:t>
            </a:r>
            <a:endParaRPr b="0" i="0" sz="11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1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Technical University of Munich (TUM)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100" u="sng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wwwmatthes.in.tum.de</a:t>
            </a:r>
            <a:endParaRPr b="0" i="0" sz="1100" u="sng" cap="none" strike="noStrik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liederung" type="obj">
  <p:cSld name="OBJEC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250826" y="735807"/>
            <a:ext cx="8642351" cy="405050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▪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▪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Char char="▪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Char char="▪"/>
              <a:defRPr>
                <a:solidFill>
                  <a:schemeClr val="dk1"/>
                </a:solidFill>
              </a:defRPr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type="title"/>
          </p:nvPr>
        </p:nvSpPr>
        <p:spPr>
          <a:xfrm>
            <a:off x="250828" y="33339"/>
            <a:ext cx="7939574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e" showMasterSp="0">
  <p:cSld name="Ende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ebaeude_Fahne" id="72" name="Google Shape;7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20538"/>
            <a:ext cx="9144000" cy="517027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/>
          <p:nvPr/>
        </p:nvSpPr>
        <p:spPr>
          <a:xfrm>
            <a:off x="575555" y="1307389"/>
            <a:ext cx="2430271" cy="3424601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l" dir="2700000" dist="12700">
              <a:srgbClr val="000000">
                <a:alpha val="40000"/>
              </a:srgbClr>
            </a:outerShdw>
          </a:effectLst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Google Shape;7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7028" y="1518082"/>
            <a:ext cx="512065" cy="2697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bis-Logo.gif" id="75" name="Google Shape;7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23507" y="1885827"/>
            <a:ext cx="540000" cy="17316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/>
          <p:cNvSpPr txBox="1"/>
          <p:nvPr/>
        </p:nvSpPr>
        <p:spPr>
          <a:xfrm>
            <a:off x="780305" y="3092865"/>
            <a:ext cx="2063339" cy="15234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Technical University of Munich (TUM)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TUM School of CIT</a:t>
            </a:r>
            <a:b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Department of Computer Science (CS)</a:t>
            </a:r>
            <a:b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Chair</a:t>
            </a: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Software Engineering for Business Information Systems (sebis)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Boltzmannstraße 3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85748 Garching bei</a:t>
            </a: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München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+49.89.289.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wwwmatthes.in.tum.de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870322" y="2614648"/>
            <a:ext cx="1863966" cy="16462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1" sz="11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200"/>
              <a:buFont typeface="Arial"/>
              <a:buNone/>
              <a:defRPr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200"/>
              <a:buFont typeface="Arial"/>
              <a:buNone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2" type="body"/>
          </p:nvPr>
        </p:nvSpPr>
        <p:spPr>
          <a:xfrm>
            <a:off x="870326" y="2457751"/>
            <a:ext cx="1863511" cy="13722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3" type="body"/>
          </p:nvPr>
        </p:nvSpPr>
        <p:spPr>
          <a:xfrm>
            <a:off x="1385646" y="4211719"/>
            <a:ext cx="1299002" cy="100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4" type="body"/>
          </p:nvPr>
        </p:nvSpPr>
        <p:spPr>
          <a:xfrm>
            <a:off x="845586" y="4339489"/>
            <a:ext cx="1839062" cy="988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  <p:sp>
        <p:nvSpPr>
          <p:cNvPr id="81" name="Google Shape;81;p16"/>
          <p:cNvSpPr txBox="1"/>
          <p:nvPr>
            <p:ph idx="5" type="body"/>
          </p:nvPr>
        </p:nvSpPr>
        <p:spPr>
          <a:xfrm>
            <a:off x="870818" y="2778746"/>
            <a:ext cx="1876541" cy="1585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SzPts val="1100"/>
              <a:buNone/>
              <a:defRPr sz="8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250828" y="33339"/>
            <a:ext cx="7939574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180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250825" y="735807"/>
            <a:ext cx="8642350" cy="405050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7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7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515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 type="titleOnly">
  <p:cSld name="TITLE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250825" y="33338"/>
            <a:ext cx="7939577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18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, Untertitel und Inhalt">
  <p:cSld name="Titel, Untertitel und Inhal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250828" y="60910"/>
            <a:ext cx="7939574" cy="27040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180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250825" y="735546"/>
            <a:ext cx="8642350" cy="405050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  <p:sp>
        <p:nvSpPr>
          <p:cNvPr id="96" name="Google Shape;96;p19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19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19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19"/>
          <p:cNvSpPr txBox="1"/>
          <p:nvPr>
            <p:ph idx="2" type="body"/>
          </p:nvPr>
        </p:nvSpPr>
        <p:spPr>
          <a:xfrm>
            <a:off x="250825" y="331070"/>
            <a:ext cx="7939577" cy="2964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500">
                <a:solidFill>
                  <a:srgbClr val="7F7F7F"/>
                </a:solidFill>
              </a:defRPr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, Untertitel">
  <p:cSld name="Titel, Untertitel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250828" y="60910"/>
            <a:ext cx="7939574" cy="27040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1800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20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20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0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250825" y="331070"/>
            <a:ext cx="7939577" cy="2964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500">
                <a:solidFill>
                  <a:srgbClr val="7F7F7F"/>
                </a:solidFill>
              </a:defRPr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Char char="»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 type="twoObj">
  <p:cSld name="TWO_OBJECT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250825" y="33338"/>
            <a:ext cx="7939577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0065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250828" y="735807"/>
            <a:ext cx="4244975" cy="405050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4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 sz="1400"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 sz="1400"/>
            </a:lvl3pPr>
            <a:lvl4pPr indent="-304800" lvl="3" marL="1828800" algn="l">
              <a:spcBef>
                <a:spcPts val="200"/>
              </a:spcBef>
              <a:spcAft>
                <a:spcPts val="0"/>
              </a:spcAft>
              <a:buSzPts val="1200"/>
              <a:buChar char="▪"/>
              <a:defRPr sz="1200"/>
            </a:lvl4pPr>
            <a:lvl5pPr indent="-304800" lvl="4" marL="2286000" algn="l">
              <a:spcBef>
                <a:spcPts val="200"/>
              </a:spcBef>
              <a:spcAft>
                <a:spcPts val="0"/>
              </a:spcAft>
              <a:buSzPts val="1200"/>
              <a:buChar char="▪"/>
              <a:defRPr sz="12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/>
            </a:lvl9pPr>
          </a:lstStyle>
          <a:p/>
        </p:txBody>
      </p:sp>
      <p:sp>
        <p:nvSpPr>
          <p:cNvPr id="109" name="Google Shape;109;p21"/>
          <p:cNvSpPr txBox="1"/>
          <p:nvPr>
            <p:ph idx="2" type="body"/>
          </p:nvPr>
        </p:nvSpPr>
        <p:spPr>
          <a:xfrm>
            <a:off x="4648202" y="735807"/>
            <a:ext cx="4244975" cy="405050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4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 sz="1400"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 sz="1400"/>
            </a:lvl3pPr>
            <a:lvl4pPr indent="-304800" lvl="3" marL="1828800" algn="l">
              <a:spcBef>
                <a:spcPts val="200"/>
              </a:spcBef>
              <a:spcAft>
                <a:spcPts val="0"/>
              </a:spcAft>
              <a:buSzPts val="1200"/>
              <a:buChar char="▪"/>
              <a:defRPr sz="1200"/>
            </a:lvl4pPr>
            <a:lvl5pPr indent="-304800" lvl="4" marL="2286000" algn="l">
              <a:spcBef>
                <a:spcPts val="200"/>
              </a:spcBef>
              <a:spcAft>
                <a:spcPts val="0"/>
              </a:spcAft>
              <a:buSzPts val="1200"/>
              <a:buChar char="▪"/>
              <a:defRPr sz="12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400"/>
            </a:lvl9pPr>
          </a:lstStyle>
          <a:p/>
        </p:txBody>
      </p:sp>
      <p:sp>
        <p:nvSpPr>
          <p:cNvPr id="110" name="Google Shape;110;p21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1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1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leich">
  <p:cSld name="Vergleich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250828" y="735806"/>
            <a:ext cx="4246563" cy="496482"/>
          </a:xfrm>
          <a:prstGeom prst="rect">
            <a:avLst/>
          </a:prstGeom>
          <a:solidFill>
            <a:srgbClr val="4799D9"/>
          </a:solidFill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1" sz="12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1" sz="12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1" sz="12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1" sz="1200"/>
            </a:lvl9pPr>
          </a:lstStyle>
          <a:p/>
        </p:txBody>
      </p:sp>
      <p:sp>
        <p:nvSpPr>
          <p:cNvPr id="115" name="Google Shape;115;p22"/>
          <p:cNvSpPr txBox="1"/>
          <p:nvPr>
            <p:ph idx="2" type="body"/>
          </p:nvPr>
        </p:nvSpPr>
        <p:spPr>
          <a:xfrm>
            <a:off x="250828" y="1232288"/>
            <a:ext cx="4246563" cy="358021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4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 sz="1400"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 sz="1400"/>
            </a:lvl3pPr>
            <a:lvl4pPr indent="-304800" lvl="3" marL="1828800" algn="l">
              <a:spcBef>
                <a:spcPts val="200"/>
              </a:spcBef>
              <a:spcAft>
                <a:spcPts val="0"/>
              </a:spcAft>
              <a:buSzPts val="1200"/>
              <a:buChar char="▪"/>
              <a:defRPr sz="1200"/>
            </a:lvl4pPr>
            <a:lvl5pPr indent="-304800" lvl="4" marL="2286000" algn="l">
              <a:spcBef>
                <a:spcPts val="200"/>
              </a:spcBef>
              <a:spcAft>
                <a:spcPts val="0"/>
              </a:spcAft>
              <a:buSzPts val="1200"/>
              <a:buChar char="▪"/>
              <a:defRPr sz="1200"/>
            </a:lvl5pPr>
            <a:lvl6pPr indent="-304800" lvl="5" marL="27432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»"/>
              <a:defRPr sz="1200"/>
            </a:lvl6pPr>
            <a:lvl7pPr indent="-304800" lvl="6" marL="32004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»"/>
              <a:defRPr sz="1200"/>
            </a:lvl7pPr>
            <a:lvl8pPr indent="-304800" lvl="7" marL="36576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»"/>
              <a:defRPr sz="1200"/>
            </a:lvl8pPr>
            <a:lvl9pPr indent="-304800" lvl="8" marL="41148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»"/>
              <a:defRPr sz="1200"/>
            </a:lvl9pPr>
          </a:lstStyle>
          <a:p/>
        </p:txBody>
      </p:sp>
      <p:sp>
        <p:nvSpPr>
          <p:cNvPr id="116" name="Google Shape;116;p22"/>
          <p:cNvSpPr txBox="1"/>
          <p:nvPr>
            <p:ph idx="3" type="body"/>
          </p:nvPr>
        </p:nvSpPr>
        <p:spPr>
          <a:xfrm>
            <a:off x="4645025" y="735809"/>
            <a:ext cx="4248150" cy="496481"/>
          </a:xfrm>
          <a:prstGeom prst="rect">
            <a:avLst/>
          </a:prstGeom>
          <a:solidFill>
            <a:srgbClr val="4799D9"/>
          </a:solidFill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1500"/>
              <a:buNone/>
              <a:defRPr b="1" sz="1500"/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1" sz="1200"/>
            </a:lvl6pPr>
            <a:lvl7pPr indent="-228600" lvl="6" marL="32004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1" sz="1200"/>
            </a:lvl7pPr>
            <a:lvl8pPr indent="-228600" lvl="7" marL="36576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1" sz="1200"/>
            </a:lvl8pPr>
            <a:lvl9pPr indent="-228600" lvl="8" marL="41148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1" sz="1200"/>
            </a:lvl9pPr>
          </a:lstStyle>
          <a:p/>
        </p:txBody>
      </p:sp>
      <p:sp>
        <p:nvSpPr>
          <p:cNvPr id="117" name="Google Shape;117;p22"/>
          <p:cNvSpPr txBox="1"/>
          <p:nvPr>
            <p:ph idx="4" type="body"/>
          </p:nvPr>
        </p:nvSpPr>
        <p:spPr>
          <a:xfrm>
            <a:off x="4645025" y="1232288"/>
            <a:ext cx="4248150" cy="358021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400"/>
            </a:lvl1pPr>
            <a:lvl2pPr indent="-317500" lvl="1" marL="9144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 sz="1400"/>
            </a:lvl2pPr>
            <a:lvl3pPr indent="-317500" lvl="2" marL="1371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 sz="1400"/>
            </a:lvl3pPr>
            <a:lvl4pPr indent="-304800" lvl="3" marL="1828800" algn="l">
              <a:spcBef>
                <a:spcPts val="200"/>
              </a:spcBef>
              <a:spcAft>
                <a:spcPts val="0"/>
              </a:spcAft>
              <a:buSzPts val="1200"/>
              <a:buChar char="▪"/>
              <a:defRPr sz="1200"/>
            </a:lvl4pPr>
            <a:lvl5pPr indent="-304800" lvl="4" marL="2286000" algn="l">
              <a:spcBef>
                <a:spcPts val="200"/>
              </a:spcBef>
              <a:spcAft>
                <a:spcPts val="0"/>
              </a:spcAft>
              <a:buSzPts val="1200"/>
              <a:buChar char="▪"/>
              <a:defRPr sz="1200"/>
            </a:lvl5pPr>
            <a:lvl6pPr indent="-304800" lvl="5" marL="27432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»"/>
              <a:defRPr sz="1200"/>
            </a:lvl6pPr>
            <a:lvl7pPr indent="-304800" lvl="6" marL="32004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»"/>
              <a:defRPr sz="1200"/>
            </a:lvl7pPr>
            <a:lvl8pPr indent="-304800" lvl="7" marL="36576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»"/>
              <a:defRPr sz="1200"/>
            </a:lvl8pPr>
            <a:lvl9pPr indent="-304800" lvl="8" marL="411480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»"/>
              <a:defRPr sz="1200"/>
            </a:lvl9pPr>
          </a:lstStyle>
          <a:p/>
        </p:txBody>
      </p:sp>
      <p:sp>
        <p:nvSpPr>
          <p:cNvPr id="118" name="Google Shape;118;p22"/>
          <p:cNvSpPr txBox="1"/>
          <p:nvPr>
            <p:ph type="title"/>
          </p:nvPr>
        </p:nvSpPr>
        <p:spPr>
          <a:xfrm>
            <a:off x="250828" y="33339"/>
            <a:ext cx="7939574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9" name="Google Shape;119;p22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0" name="Google Shape;120;p22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2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mittig" showMasterSp="0">
  <p:cSld name="Titel mittig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250825" y="33338"/>
            <a:ext cx="8642350" cy="489346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67500" spcFirstLastPara="1" rIns="6750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3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5" name="Google Shape;125;p23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6" name="Google Shape;126;p23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showMasterSp="0" type="blank">
  <p:cSld name="BLANK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50825" y="33338"/>
            <a:ext cx="7939577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800" u="none" cap="none" strike="noStrike">
                <a:solidFill>
                  <a:srgbClr val="0065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1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50825" y="735807"/>
            <a:ext cx="8642350" cy="405050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rtl="0" algn="l">
              <a:spcBef>
                <a:spcPts val="30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»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6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441896" y="299109"/>
            <a:ext cx="455143" cy="24004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Relationship Id="rId4" Type="http://schemas.openxmlformats.org/officeDocument/2006/relationships/hyperlink" Target="https://community.nasscom.in/communities/blockchain/how-defi-applications-can-benefit-using-subgraphs-data-indexing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7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5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9.png"/><Relationship Id="rId4" Type="http://schemas.openxmlformats.org/officeDocument/2006/relationships/image" Target="../media/image33.png"/><Relationship Id="rId5" Type="http://schemas.openxmlformats.org/officeDocument/2006/relationships/image" Target="../media/image24.png"/><Relationship Id="rId6" Type="http://schemas.openxmlformats.org/officeDocument/2006/relationships/image" Target="../media/image35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9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1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2.png"/><Relationship Id="rId4" Type="http://schemas.openxmlformats.org/officeDocument/2006/relationships/image" Target="../media/image4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0.png"/><Relationship Id="rId4" Type="http://schemas.openxmlformats.org/officeDocument/2006/relationships/image" Target="../media/image42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8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4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6.xml"/><Relationship Id="rId3" Type="http://schemas.openxmlformats.org/officeDocument/2006/relationships/hyperlink" Target="https://wwwmatthes.in.tum.de/pages/ste22z023rd3/BEAMS" TargetMode="External"/><Relationship Id="rId4" Type="http://schemas.openxmlformats.org/officeDocument/2006/relationships/hyperlink" Target="https://wwwmatthes.in.tum.de/pages/3b4t6l34g936/EAM-Pattern-Catalog" TargetMode="External"/><Relationship Id="rId5" Type="http://schemas.openxmlformats.org/officeDocument/2006/relationships/hyperlink" Target="https://wwwmatthes.in.tum.de/pages/19kw70p0u5vwv/EAM-KPI-Catalog" TargetMode="External"/><Relationship Id="rId6" Type="http://schemas.openxmlformats.org/officeDocument/2006/relationships/hyperlink" Target="https://wwwmatthes.in.tum.de/pages/co7fr625vwih/Ha13g-Current-Tool-Support-for-Metrics-in-Enterprise-Architecture-Management" TargetMode="Externa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7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type="title"/>
          </p:nvPr>
        </p:nvSpPr>
        <p:spPr>
          <a:xfrm>
            <a:off x="323525" y="2325600"/>
            <a:ext cx="8574600" cy="1256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54000" lIns="67500" spcFirstLastPara="1" rIns="67500" wrap="square" tIns="108000">
            <a:spAutoFit/>
          </a:bodyPr>
          <a:lstStyle/>
          <a:p>
            <a:pPr indent="0" lvl="0" marL="139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</a:rPr>
              <a:t>Market Making Mechanisms and Liquidity Dynamics in Blockchain-Based Prediction Markets</a:t>
            </a:r>
            <a:endParaRPr sz="2400">
              <a:solidFill>
                <a:schemeClr val="dk1"/>
              </a:solidFill>
            </a:endParaRPr>
          </a:p>
          <a:p>
            <a:pPr indent="0" lvl="0" marL="1397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5"/>
          <p:cNvSpPr txBox="1"/>
          <p:nvPr>
            <p:ph idx="1" type="body"/>
          </p:nvPr>
        </p:nvSpPr>
        <p:spPr>
          <a:xfrm>
            <a:off x="324117" y="3317822"/>
            <a:ext cx="8573400" cy="253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1397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Arial"/>
              <a:buNone/>
            </a:pPr>
            <a:r>
              <a:rPr lang="en-GB"/>
              <a:t>Parshant Singh</a:t>
            </a:r>
            <a:endParaRPr/>
          </a:p>
        </p:txBody>
      </p:sp>
      <p:sp>
        <p:nvSpPr>
          <p:cNvPr id="134" name="Google Shape;134;p25"/>
          <p:cNvSpPr txBox="1"/>
          <p:nvPr/>
        </p:nvSpPr>
        <p:spPr>
          <a:xfrm>
            <a:off x="4651325" y="3317825"/>
            <a:ext cx="4246800" cy="253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139700" marR="0" rtl="0" algn="r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Arial"/>
              <a:buNone/>
            </a:pPr>
            <a:r>
              <a:rPr b="0" i="0" lang="en-GB" sz="12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Masters Thesis </a:t>
            </a:r>
            <a:r>
              <a:rPr lang="en-GB" sz="1200">
                <a:solidFill>
                  <a:srgbClr val="666666"/>
                </a:solidFill>
              </a:rPr>
              <a:t>Final Presentation, 01</a:t>
            </a:r>
            <a:r>
              <a:rPr lang="en-GB" sz="1200">
                <a:solidFill>
                  <a:srgbClr val="666666"/>
                </a:solidFill>
              </a:rPr>
              <a:t>.09.2025 </a:t>
            </a:r>
            <a:endParaRPr sz="1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4"/>
          <p:cNvSpPr/>
          <p:nvPr/>
        </p:nvSpPr>
        <p:spPr>
          <a:xfrm>
            <a:off x="2481500" y="1211000"/>
            <a:ext cx="3852600" cy="22836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34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236" name="Google Shape;236;p34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7" name="Google Shape;237;p34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238" name="Google Shape;238;p34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239" name="Google Shape;239;p34"/>
          <p:cNvSpPr txBox="1"/>
          <p:nvPr/>
        </p:nvSpPr>
        <p:spPr>
          <a:xfrm>
            <a:off x="1596275" y="3922413"/>
            <a:ext cx="664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Price of YES token:  110/201 = </a:t>
            </a:r>
            <a:r>
              <a:rPr b="1" lang="en-GB">
                <a:solidFill>
                  <a:schemeClr val="dk1"/>
                </a:solidFill>
              </a:rPr>
              <a:t>$0.55</a:t>
            </a:r>
            <a:r>
              <a:rPr lang="en-GB">
                <a:solidFill>
                  <a:schemeClr val="dk1"/>
                </a:solidFill>
              </a:rPr>
              <a:t>, Price of No token: 91/201 = </a:t>
            </a:r>
            <a:r>
              <a:rPr b="1" lang="en-GB">
                <a:solidFill>
                  <a:schemeClr val="dk1"/>
                </a:solidFill>
              </a:rPr>
              <a:t>$0.45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40" name="Google Shape;24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4074" y="1387338"/>
            <a:ext cx="1530600" cy="19309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5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247" name="Google Shape;247;p35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8" name="Google Shape;248;p35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249" name="Google Shape;249;p35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250" name="Google Shape;250;p35"/>
          <p:cNvSpPr txBox="1"/>
          <p:nvPr/>
        </p:nvSpPr>
        <p:spPr>
          <a:xfrm>
            <a:off x="3645900" y="2371650"/>
            <a:ext cx="185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Impermanent Loss 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6"/>
          <p:cNvSpPr/>
          <p:nvPr/>
        </p:nvSpPr>
        <p:spPr>
          <a:xfrm>
            <a:off x="661075" y="1805075"/>
            <a:ext cx="7892700" cy="14583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36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258" name="Google Shape;258;p36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9" name="Google Shape;259;p36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260" name="Google Shape;260;p36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261" name="Google Shape;261;p36"/>
          <p:cNvSpPr txBox="1"/>
          <p:nvPr/>
        </p:nvSpPr>
        <p:spPr>
          <a:xfrm>
            <a:off x="704100" y="1956150"/>
            <a:ext cx="78573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en-GB">
                <a:solidFill>
                  <a:schemeClr val="dk1"/>
                </a:solidFill>
              </a:rPr>
              <a:t>Impermanent loss</a:t>
            </a:r>
            <a:r>
              <a:rPr lang="en-GB">
                <a:solidFill>
                  <a:schemeClr val="dk1"/>
                </a:solidFill>
              </a:rPr>
              <a:t> is a temporary reduction in value experienced by liquidity providers (LPs) in AMM pools due to price fluctuations.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Removing liquidity amid volatility makes losses permanent.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/>
          <p:nvPr/>
        </p:nvSpPr>
        <p:spPr>
          <a:xfrm>
            <a:off x="1833650" y="1206525"/>
            <a:ext cx="5015400" cy="22629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37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269" name="Google Shape;269;p37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0" name="Google Shape;270;p37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271" name="Google Shape;271;p37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272" name="Google Shape;272;p37"/>
          <p:cNvSpPr txBox="1"/>
          <p:nvPr/>
        </p:nvSpPr>
        <p:spPr>
          <a:xfrm>
            <a:off x="2893325" y="3796525"/>
            <a:ext cx="325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Realised Loss = 100 - (99.55 + Fees)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73" name="Google Shape;27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5300" y="1358925"/>
            <a:ext cx="4390546" cy="228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8"/>
          <p:cNvSpPr/>
          <p:nvPr/>
        </p:nvSpPr>
        <p:spPr>
          <a:xfrm>
            <a:off x="2064300" y="1213750"/>
            <a:ext cx="5015400" cy="22629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38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281" name="Google Shape;281;p38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2" name="Google Shape;282;p38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283" name="Google Shape;283;p38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284" name="Google Shape;284;p38"/>
          <p:cNvSpPr txBox="1"/>
          <p:nvPr/>
        </p:nvSpPr>
        <p:spPr>
          <a:xfrm>
            <a:off x="3017200" y="4001625"/>
            <a:ext cx="325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Realised Loss = 100 - (19.85 + Fees)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85" name="Google Shape;28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7175" y="1377274"/>
            <a:ext cx="4386799" cy="2099379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8"/>
          <p:cNvSpPr txBox="1"/>
          <p:nvPr/>
        </p:nvSpPr>
        <p:spPr>
          <a:xfrm>
            <a:off x="2474150" y="4429100"/>
            <a:ext cx="567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Closer to resolution, LP is left with worthless tokens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9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293" name="Google Shape;293;p39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4" name="Google Shape;294;p39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295" name="Google Shape;295;p39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296" name="Google Shape;296;p39"/>
          <p:cNvSpPr txBox="1"/>
          <p:nvPr/>
        </p:nvSpPr>
        <p:spPr>
          <a:xfrm>
            <a:off x="1932175" y="2371650"/>
            <a:ext cx="556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How pricing works in Central Limit Order Book (CLOB) design.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0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03" name="Google Shape;303;p40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4" name="Google Shape;304;p40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305" name="Google Shape;30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725" y="775589"/>
            <a:ext cx="7828562" cy="404807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0"/>
          <p:cNvSpPr txBox="1"/>
          <p:nvPr/>
        </p:nvSpPr>
        <p:spPr>
          <a:xfrm>
            <a:off x="847400" y="2313675"/>
            <a:ext cx="5279400" cy="24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07" name="Google Shape;307;p40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1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14" name="Google Shape;314;p41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15" name="Google Shape;315;p41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316" name="Google Shape;31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0335" y="1337275"/>
            <a:ext cx="5840476" cy="2674974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1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2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24" name="Google Shape;324;p42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5" name="Google Shape;325;p42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326" name="Google Shape;32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9788" y="1522724"/>
            <a:ext cx="3484425" cy="2098049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2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3"/>
          <p:cNvSpPr txBox="1"/>
          <p:nvPr>
            <p:ph idx="1" type="body"/>
          </p:nvPr>
        </p:nvSpPr>
        <p:spPr>
          <a:xfrm>
            <a:off x="89550" y="725082"/>
            <a:ext cx="8642400" cy="40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2667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	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               					Types of Decentralised Prediction Markets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        </a:t>
            </a:r>
            <a:r>
              <a:rPr b="1" lang="en-GB"/>
              <a:t>AMM Based  </a:t>
            </a:r>
            <a:endParaRPr b="1"/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GB"/>
            </a:br>
            <a:endParaRPr/>
          </a:p>
        </p:txBody>
      </p:sp>
      <p:sp>
        <p:nvSpPr>
          <p:cNvPr id="334" name="Google Shape;334;p43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35" name="Google Shape;335;p43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36" name="Google Shape;336;p43"/>
          <p:cNvCxnSpPr/>
          <p:nvPr/>
        </p:nvCxnSpPr>
        <p:spPr>
          <a:xfrm>
            <a:off x="4500675" y="1442900"/>
            <a:ext cx="0" cy="282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7" name="Google Shape;337;p43"/>
          <p:cNvSpPr txBox="1"/>
          <p:nvPr/>
        </p:nvSpPr>
        <p:spPr>
          <a:xfrm>
            <a:off x="4978350" y="1324025"/>
            <a:ext cx="368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 CLOB Based (Central Limit Order Book) 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338" name="Google Shape;338;p43"/>
          <p:cNvSpPr txBox="1"/>
          <p:nvPr/>
        </p:nvSpPr>
        <p:spPr>
          <a:xfrm>
            <a:off x="4500675" y="3593200"/>
            <a:ext cx="450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+"/>
            </a:pPr>
            <a:r>
              <a:rPr lang="en-GB">
                <a:solidFill>
                  <a:schemeClr val="dk1"/>
                </a:solidFill>
              </a:rPr>
              <a:t>Higher spread (more fee for LPs)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39" name="Google Shape;339;p43"/>
          <p:cNvSpPr txBox="1"/>
          <p:nvPr/>
        </p:nvSpPr>
        <p:spPr>
          <a:xfrm>
            <a:off x="4500675" y="3869000"/>
            <a:ext cx="426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  –    Requires active market making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40" name="Google Shape;340;p43"/>
          <p:cNvSpPr txBox="1"/>
          <p:nvPr/>
        </p:nvSpPr>
        <p:spPr>
          <a:xfrm>
            <a:off x="47100" y="3869000"/>
            <a:ext cx="488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     –     </a:t>
            </a:r>
            <a:r>
              <a:rPr lang="en-GB">
                <a:solidFill>
                  <a:schemeClr val="dk1"/>
                </a:solidFill>
              </a:rPr>
              <a:t>LPs Suffer from Impermanent loss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41" name="Google Shape;341;p43"/>
          <p:cNvSpPr txBox="1"/>
          <p:nvPr/>
        </p:nvSpPr>
        <p:spPr>
          <a:xfrm>
            <a:off x="208375" y="3593188"/>
            <a:ext cx="46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+"/>
            </a:pPr>
            <a:r>
              <a:rPr lang="en-GB">
                <a:solidFill>
                  <a:schemeClr val="dk1"/>
                </a:solidFill>
              </a:rPr>
              <a:t>Low fees for traders (easy access to liquidity)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42" name="Google Shape;342;p43"/>
          <p:cNvSpPr txBox="1"/>
          <p:nvPr/>
        </p:nvSpPr>
        <p:spPr>
          <a:xfrm>
            <a:off x="4500675" y="1943675"/>
            <a:ext cx="4303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Orders matched off chain and settled on-chain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Polymarket (post 2023)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43" name="Google Shape;343;p43"/>
          <p:cNvSpPr txBox="1"/>
          <p:nvPr/>
        </p:nvSpPr>
        <p:spPr>
          <a:xfrm>
            <a:off x="258675" y="1943675"/>
            <a:ext cx="4303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Usually based on constant function algorithm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Polymarket (pre-2023)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44" name="Google Shape;344;p43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345" name="Google Shape;345;p43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6"/>
          <p:cNvSpPr/>
          <p:nvPr/>
        </p:nvSpPr>
        <p:spPr>
          <a:xfrm>
            <a:off x="75" y="953625"/>
            <a:ext cx="9144000" cy="372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6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141" name="Google Shape;141;p26"/>
          <p:cNvSpPr txBox="1"/>
          <p:nvPr>
            <p:ph idx="1" type="body"/>
          </p:nvPr>
        </p:nvSpPr>
        <p:spPr>
          <a:xfrm>
            <a:off x="250875" y="980726"/>
            <a:ext cx="8642400" cy="3560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Background and Motivation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Research Questions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Methodology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Results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Conclusion</a:t>
            </a:r>
            <a:endParaRPr sz="1500"/>
          </a:p>
        </p:txBody>
      </p:sp>
      <p:sp>
        <p:nvSpPr>
          <p:cNvPr id="142" name="Google Shape;142;p26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3" name="Google Shape;143;p26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144" name="Google Shape;144;p26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4"/>
          <p:cNvSpPr/>
          <p:nvPr/>
        </p:nvSpPr>
        <p:spPr>
          <a:xfrm>
            <a:off x="75" y="1288675"/>
            <a:ext cx="9144000" cy="372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44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352" name="Google Shape;352;p44"/>
          <p:cNvSpPr txBox="1"/>
          <p:nvPr>
            <p:ph idx="1" type="body"/>
          </p:nvPr>
        </p:nvSpPr>
        <p:spPr>
          <a:xfrm>
            <a:off x="250875" y="970751"/>
            <a:ext cx="8642400" cy="3560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Background and Motivation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Research Questions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Methodology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Results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Conclusion</a:t>
            </a:r>
            <a:endParaRPr sz="1500"/>
          </a:p>
        </p:txBody>
      </p:sp>
      <p:sp>
        <p:nvSpPr>
          <p:cNvPr id="353" name="Google Shape;353;p44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4" name="Google Shape;354;p44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55" name="Google Shape;355;p44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5"/>
          <p:cNvSpPr/>
          <p:nvPr/>
        </p:nvSpPr>
        <p:spPr>
          <a:xfrm>
            <a:off x="523125" y="957675"/>
            <a:ext cx="8120700" cy="9657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RQ1: What factors determine the profitability of liquidity provision in AMMs on Polymarket prediction markets ?</a:t>
            </a:r>
            <a:endParaRPr/>
          </a:p>
        </p:txBody>
      </p:sp>
      <p:sp>
        <p:nvSpPr>
          <p:cNvPr id="362" name="Google Shape;362;p45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Research Questions</a:t>
            </a:r>
            <a:endParaRPr/>
          </a:p>
        </p:txBody>
      </p:sp>
      <p:sp>
        <p:nvSpPr>
          <p:cNvPr id="363" name="Google Shape;363;p45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64" name="Google Shape;364;p45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5" name="Google Shape;365;p45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366" name="Google Shape;366;p45"/>
          <p:cNvSpPr/>
          <p:nvPr/>
        </p:nvSpPr>
        <p:spPr>
          <a:xfrm>
            <a:off x="523125" y="2336825"/>
            <a:ext cx="8120700" cy="9657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RQ2: How can liquidity providers optimize their strategies to improve profitability in prediction market AMMs ?</a:t>
            </a:r>
            <a:endParaRPr/>
          </a:p>
        </p:txBody>
      </p:sp>
      <p:sp>
        <p:nvSpPr>
          <p:cNvPr id="367" name="Google Shape;367;p45"/>
          <p:cNvSpPr/>
          <p:nvPr/>
        </p:nvSpPr>
        <p:spPr>
          <a:xfrm>
            <a:off x="523125" y="3715975"/>
            <a:ext cx="8120700" cy="965700"/>
          </a:xfrm>
          <a:prstGeom prst="roundRect">
            <a:avLst>
              <a:gd fmla="val 16667" name="adj"/>
            </a:avLst>
          </a:prstGeom>
          <a:solidFill>
            <a:srgbClr val="C4DCF2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-GB" sz="1500">
                <a:solidFill>
                  <a:schemeClr val="dk1"/>
                </a:solidFill>
              </a:rPr>
              <a:t>RQ3: What determines the profitability of market making strategies in Central Limit Order Books for prediction markets?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6"/>
          <p:cNvSpPr/>
          <p:nvPr/>
        </p:nvSpPr>
        <p:spPr>
          <a:xfrm>
            <a:off x="75" y="1653250"/>
            <a:ext cx="9144000" cy="372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46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374" name="Google Shape;374;p46"/>
          <p:cNvSpPr txBox="1"/>
          <p:nvPr>
            <p:ph idx="1" type="body"/>
          </p:nvPr>
        </p:nvSpPr>
        <p:spPr>
          <a:xfrm>
            <a:off x="250875" y="970751"/>
            <a:ext cx="8642400" cy="3560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Background and Motivation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Research Questions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Methodology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Results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Conclusion</a:t>
            </a:r>
            <a:endParaRPr sz="1500"/>
          </a:p>
        </p:txBody>
      </p:sp>
      <p:sp>
        <p:nvSpPr>
          <p:cNvPr id="375" name="Google Shape;375;p46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6" name="Google Shape;376;p46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77" name="Google Shape;377;p46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7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Methodology</a:t>
            </a:r>
            <a:endParaRPr/>
          </a:p>
        </p:txBody>
      </p:sp>
      <p:sp>
        <p:nvSpPr>
          <p:cNvPr id="384" name="Google Shape;384;p47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85" name="Google Shape;385;p47"/>
          <p:cNvSpPr txBox="1"/>
          <p:nvPr>
            <p:ph idx="1" type="body"/>
          </p:nvPr>
        </p:nvSpPr>
        <p:spPr>
          <a:xfrm>
            <a:off x="250825" y="735800"/>
            <a:ext cx="8642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300"/>
              <a:t>    Data gathering:</a:t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/>
              <a:t>Subgraph - Indexing and querying on-chain data through graphql API</a:t>
            </a:r>
            <a:endParaRPr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/>
              <a:t>Polymarket Gama API  -  CLOB data</a:t>
            </a:r>
            <a:endParaRPr sz="1300"/>
          </a:p>
          <a:p>
            <a:pPr indent="0" lvl="0" marL="2667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/>
              <a:t>Polygon RPC nodes for historical data  -  Transaction details</a:t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386" name="Google Shape;386;p47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7" name="Google Shape;387;p47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388" name="Google Shape;38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4512" y="2621900"/>
            <a:ext cx="6161925" cy="175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47"/>
          <p:cNvSpPr txBox="1"/>
          <p:nvPr/>
        </p:nvSpPr>
        <p:spPr>
          <a:xfrm>
            <a:off x="869275" y="4573875"/>
            <a:ext cx="717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</a:rPr>
              <a:t>Source</a:t>
            </a:r>
            <a:r>
              <a:rPr lang="en-GB" sz="900">
                <a:solidFill>
                  <a:schemeClr val="dk1"/>
                </a:solidFill>
              </a:rPr>
              <a:t>:</a:t>
            </a:r>
            <a:r>
              <a:rPr lang="en-GB">
                <a:solidFill>
                  <a:schemeClr val="dk1"/>
                </a:solidFill>
              </a:rPr>
              <a:t> </a:t>
            </a:r>
            <a:r>
              <a:rPr lang="en-GB" sz="900" u="sng">
                <a:solidFill>
                  <a:schemeClr val="hlink"/>
                </a:solidFill>
                <a:hlinkClick r:id="rId4"/>
              </a:rPr>
              <a:t>https://community.nasscom.in/communities/blockchain/how-defi-applications-can-benefit-using-subgraphs-data-indexing</a:t>
            </a:r>
            <a:endParaRPr sz="9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8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Methodology</a:t>
            </a:r>
            <a:endParaRPr/>
          </a:p>
        </p:txBody>
      </p:sp>
      <p:sp>
        <p:nvSpPr>
          <p:cNvPr id="396" name="Google Shape;396;p48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397" name="Google Shape;397;p48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98" name="Google Shape;398;p48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399" name="Google Shape;399;p48"/>
          <p:cNvSpPr/>
          <p:nvPr/>
        </p:nvSpPr>
        <p:spPr>
          <a:xfrm>
            <a:off x="5357875" y="2088925"/>
            <a:ext cx="2621100" cy="2226900"/>
          </a:xfrm>
          <a:prstGeom prst="rect">
            <a:avLst/>
          </a:prstGeom>
          <a:solidFill>
            <a:srgbClr val="C4DC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3100 unique markets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800 unique LPs (&gt;=2 Buy/Sell and min 5 markets)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~1.2M matched orders </a:t>
            </a:r>
            <a:endParaRPr/>
          </a:p>
        </p:txBody>
      </p:sp>
      <p:sp>
        <p:nvSpPr>
          <p:cNvPr id="400" name="Google Shape;400;p48"/>
          <p:cNvSpPr/>
          <p:nvPr/>
        </p:nvSpPr>
        <p:spPr>
          <a:xfrm>
            <a:off x="1165000" y="2088925"/>
            <a:ext cx="2621100" cy="2226900"/>
          </a:xfrm>
          <a:prstGeom prst="rect">
            <a:avLst/>
          </a:prstGeom>
          <a:solidFill>
            <a:srgbClr val="C4DCF2"/>
          </a:solidFill>
          <a:ln cap="flat" cmpd="sng" w="9525">
            <a:solidFill>
              <a:srgbClr val="EAF3F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2643 unique markets. 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~3000 unique LPs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~150,000 funding events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01" name="Google Shape;401;p48"/>
          <p:cNvSpPr/>
          <p:nvPr/>
        </p:nvSpPr>
        <p:spPr>
          <a:xfrm>
            <a:off x="1165000" y="1695025"/>
            <a:ext cx="2621100" cy="393900"/>
          </a:xfrm>
          <a:prstGeom prst="rect">
            <a:avLst/>
          </a:prstGeom>
          <a:solidFill>
            <a:srgbClr val="4799D9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AMM</a:t>
            </a:r>
            <a:endParaRPr b="1"/>
          </a:p>
        </p:txBody>
      </p:sp>
      <p:sp>
        <p:nvSpPr>
          <p:cNvPr id="402" name="Google Shape;402;p48"/>
          <p:cNvSpPr/>
          <p:nvPr/>
        </p:nvSpPr>
        <p:spPr>
          <a:xfrm>
            <a:off x="5357875" y="1695025"/>
            <a:ext cx="2621100" cy="393900"/>
          </a:xfrm>
          <a:prstGeom prst="rect">
            <a:avLst/>
          </a:prstGeom>
          <a:solidFill>
            <a:srgbClr val="4799D9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CLOB</a:t>
            </a:r>
            <a:endParaRPr b="1"/>
          </a:p>
        </p:txBody>
      </p:sp>
      <p:sp>
        <p:nvSpPr>
          <p:cNvPr id="403" name="Google Shape;403;p48"/>
          <p:cNvSpPr txBox="1"/>
          <p:nvPr/>
        </p:nvSpPr>
        <p:spPr>
          <a:xfrm>
            <a:off x="4057988" y="827675"/>
            <a:ext cx="1299900" cy="3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Datasets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9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Methodology</a:t>
            </a:r>
            <a:endParaRPr/>
          </a:p>
        </p:txBody>
      </p:sp>
      <p:sp>
        <p:nvSpPr>
          <p:cNvPr id="410" name="Google Shape;410;p49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411" name="Google Shape;411;p49"/>
          <p:cNvSpPr txBox="1"/>
          <p:nvPr>
            <p:ph idx="1" type="body"/>
          </p:nvPr>
        </p:nvSpPr>
        <p:spPr>
          <a:xfrm>
            <a:off x="250825" y="735800"/>
            <a:ext cx="8642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300"/>
              <a:t>    Data Analysis </a:t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/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/>
              <a:t>Calculating Impermanent losses across markets</a:t>
            </a:r>
            <a:endParaRPr sz="1300"/>
          </a:p>
          <a:p>
            <a:pPr indent="-3111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Keep track of the inventory of each LP and calculate losses at each liquidity removal and resolution</a:t>
            </a:r>
            <a:endParaRPr sz="1300"/>
          </a:p>
          <a:p>
            <a:pPr indent="-3111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P&amp;L of each LP and LP-market pair</a:t>
            </a:r>
            <a:endParaRPr sz="1300"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/>
              <a:t>Patterns in providing and removing liquidity</a:t>
            </a:r>
            <a:endParaRPr sz="1300"/>
          </a:p>
          <a:p>
            <a:pPr indent="-3111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Volume-liquidity analysis</a:t>
            </a:r>
            <a:endParaRPr sz="1300"/>
          </a:p>
          <a:p>
            <a:pPr indent="-3111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Holding of LP shares relative to resolution</a:t>
            </a:r>
            <a:endParaRPr sz="1300"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/>
              <a:t>P&amp;L of the LPs on CLOB markets</a:t>
            </a:r>
            <a:endParaRPr sz="1300"/>
          </a:p>
          <a:p>
            <a:pPr indent="-3111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Calculate the P&amp;L of each LP and LP-market pairs from matched orders inputs</a:t>
            </a:r>
            <a:endParaRPr sz="1300"/>
          </a:p>
          <a:p>
            <a:pPr indent="-3111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Find profitable LPs and LP-market pairs</a:t>
            </a:r>
            <a:endParaRPr sz="1300"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/>
              <a:t>Rewards distribution</a:t>
            </a:r>
            <a:endParaRPr sz="1300"/>
          </a:p>
          <a:p>
            <a:pPr indent="-3111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Track all rewards distributed by Polymarket rewards contract</a:t>
            </a:r>
            <a:endParaRPr sz="1300"/>
          </a:p>
        </p:txBody>
      </p:sp>
      <p:sp>
        <p:nvSpPr>
          <p:cNvPr id="412" name="Google Shape;412;p49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13" name="Google Shape;413;p49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50"/>
          <p:cNvSpPr/>
          <p:nvPr/>
        </p:nvSpPr>
        <p:spPr>
          <a:xfrm>
            <a:off x="75" y="1998100"/>
            <a:ext cx="9144000" cy="372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50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420" name="Google Shape;420;p50"/>
          <p:cNvSpPr txBox="1"/>
          <p:nvPr>
            <p:ph idx="1" type="body"/>
          </p:nvPr>
        </p:nvSpPr>
        <p:spPr>
          <a:xfrm>
            <a:off x="250875" y="970751"/>
            <a:ext cx="8642400" cy="3560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Background and Motivation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Research Questions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Methodology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Results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Conclusion</a:t>
            </a:r>
            <a:endParaRPr sz="1500"/>
          </a:p>
        </p:txBody>
      </p:sp>
      <p:sp>
        <p:nvSpPr>
          <p:cNvPr id="421" name="Google Shape;421;p50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22" name="Google Shape;422;p50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423" name="Google Shape;423;p50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1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430" name="Google Shape;430;p51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1" name="Google Shape;431;p51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(AMM)</a:t>
            </a:r>
            <a:endParaRPr/>
          </a:p>
        </p:txBody>
      </p:sp>
      <p:sp>
        <p:nvSpPr>
          <p:cNvPr id="432" name="Google Shape;432;p51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433" name="Google Shape;433;p51"/>
          <p:cNvSpPr txBox="1"/>
          <p:nvPr/>
        </p:nvSpPr>
        <p:spPr>
          <a:xfrm>
            <a:off x="3105000" y="2371650"/>
            <a:ext cx="293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AMM-based Polymarket Design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52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440" name="Google Shape;440;p52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1" name="Google Shape;441;p52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442" name="Google Shape;442;p52" title="amm_binned_volume_vs_fees_analysi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975" y="1009850"/>
            <a:ext cx="5514348" cy="3284926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52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(AMM)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Fee-Generation &amp; IL vs Trading Volume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444" name="Google Shape;444;p52"/>
          <p:cNvSpPr/>
          <p:nvPr/>
        </p:nvSpPr>
        <p:spPr>
          <a:xfrm>
            <a:off x="6282350" y="1878600"/>
            <a:ext cx="2631000" cy="21042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52"/>
          <p:cNvSpPr txBox="1"/>
          <p:nvPr/>
        </p:nvSpPr>
        <p:spPr>
          <a:xfrm>
            <a:off x="6179000" y="1998300"/>
            <a:ext cx="2837700" cy="16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	</a:t>
            </a:r>
            <a:r>
              <a:rPr b="1" lang="en-GB" u="sng">
                <a:solidFill>
                  <a:schemeClr val="dk1"/>
                </a:solidFill>
              </a:rPr>
              <a:t>Inference</a:t>
            </a:r>
            <a:endParaRPr b="1" u="sng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Avg Impermanent Loss &gt; Avg Fees overall.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Higher Volume markets earns higher Fees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Not sustainable and need to be subsidised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53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452" name="Google Shape;452;p53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3" name="Google Shape;453;p53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454" name="Google Shape;454;p53" title="profitability_pie_chart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748" y="1407227"/>
            <a:ext cx="4774651" cy="2329051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53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(AMM)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Profitability pie chart for LPs and LP-Market pairs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456" name="Google Shape;456;p53"/>
          <p:cNvSpPr/>
          <p:nvPr/>
        </p:nvSpPr>
        <p:spPr>
          <a:xfrm>
            <a:off x="6282350" y="1878600"/>
            <a:ext cx="2610900" cy="11484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53"/>
          <p:cNvSpPr txBox="1"/>
          <p:nvPr/>
        </p:nvSpPr>
        <p:spPr>
          <a:xfrm>
            <a:off x="6179000" y="1998300"/>
            <a:ext cx="2837700" cy="13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	</a:t>
            </a:r>
            <a:r>
              <a:rPr b="1" lang="en-GB" u="sng">
                <a:solidFill>
                  <a:schemeClr val="dk1"/>
                </a:solidFill>
              </a:rPr>
              <a:t>Inference</a:t>
            </a:r>
            <a:endParaRPr b="1" u="sng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LPs suffer from losses overall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/>
          <p:nvPr/>
        </p:nvSpPr>
        <p:spPr>
          <a:xfrm>
            <a:off x="0" y="1332350"/>
            <a:ext cx="9144000" cy="16848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7"/>
          <p:cNvSpPr txBox="1"/>
          <p:nvPr>
            <p:ph type="title"/>
          </p:nvPr>
        </p:nvSpPr>
        <p:spPr>
          <a:xfrm>
            <a:off x="250828" y="33339"/>
            <a:ext cx="7939574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152" name="Google Shape;152;p27"/>
          <p:cNvSpPr txBox="1"/>
          <p:nvPr>
            <p:ph idx="1" type="body"/>
          </p:nvPr>
        </p:nvSpPr>
        <p:spPr>
          <a:xfrm>
            <a:off x="329675" y="1391482"/>
            <a:ext cx="8642400" cy="40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203200" lvl="1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Prediction markets are platforms for betting on outcome of future events.</a:t>
            </a:r>
            <a:endParaRPr sz="1600"/>
          </a:p>
          <a:p>
            <a:pPr indent="-215900" lvl="1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▪"/>
            </a:pPr>
            <a:r>
              <a:rPr lang="en-GB" sz="1600"/>
              <a:t>Users can bet on an outcome by buying shares of outcome token.</a:t>
            </a:r>
            <a:endParaRPr sz="1600"/>
          </a:p>
          <a:p>
            <a:pPr indent="-215900" lvl="1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▪"/>
            </a:pPr>
            <a:r>
              <a:rPr lang="en-GB" sz="1600"/>
              <a:t>Price of the shares reflect crowd-sourced probability estimates</a:t>
            </a:r>
            <a:endParaRPr sz="1600"/>
          </a:p>
          <a:p>
            <a:pPr indent="-203200" lvl="1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Example: Polymarket</a:t>
            </a:r>
            <a:endParaRPr sz="1600"/>
          </a:p>
        </p:txBody>
      </p:sp>
      <p:sp>
        <p:nvSpPr>
          <p:cNvPr id="153" name="Google Shape;153;p27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154" name="Google Shape;154;p27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5" name="Google Shape;155;p27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4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464" name="Google Shape;464;p54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65" name="Google Shape;465;p54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466" name="Google Shape;466;p54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(AMM)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Strategies deployed by LPs in AMM-design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467" name="Google Shape;467;p54"/>
          <p:cNvSpPr txBox="1"/>
          <p:nvPr/>
        </p:nvSpPr>
        <p:spPr>
          <a:xfrm>
            <a:off x="2500725" y="2048400"/>
            <a:ext cx="3420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2 notable strategies observed: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Removing liquidity near resolution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Just-In-Time Liquidity attack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55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474" name="Google Shape;474;p55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75" name="Google Shape;475;p55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476" name="Google Shape;476;p55" title="total_shares_timeline_profitabl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975" y="987925"/>
            <a:ext cx="5120251" cy="3167649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55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(AMM)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Shares/LP tokens held by the profitable LPs over all markets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478" name="Google Shape;478;p55"/>
          <p:cNvSpPr/>
          <p:nvPr/>
        </p:nvSpPr>
        <p:spPr>
          <a:xfrm>
            <a:off x="6282350" y="1878600"/>
            <a:ext cx="2675400" cy="17175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55"/>
          <p:cNvSpPr txBox="1"/>
          <p:nvPr/>
        </p:nvSpPr>
        <p:spPr>
          <a:xfrm>
            <a:off x="6179000" y="1998300"/>
            <a:ext cx="2837700" cy="19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	</a:t>
            </a:r>
            <a:r>
              <a:rPr b="1" lang="en-GB" u="sng">
                <a:solidFill>
                  <a:schemeClr val="dk1"/>
                </a:solidFill>
              </a:rPr>
              <a:t>Inference</a:t>
            </a:r>
            <a:endParaRPr b="1" u="sng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Profitable LPs remove liquidity near the market resolution.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Helps avoid loss from one token becoming worthless.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56"/>
          <p:cNvSpPr/>
          <p:nvPr/>
        </p:nvSpPr>
        <p:spPr>
          <a:xfrm>
            <a:off x="5218175" y="3096225"/>
            <a:ext cx="3306000" cy="9513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56"/>
          <p:cNvSpPr/>
          <p:nvPr/>
        </p:nvSpPr>
        <p:spPr>
          <a:xfrm>
            <a:off x="5218175" y="1041050"/>
            <a:ext cx="3306000" cy="9513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56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488" name="Google Shape;488;p56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89" name="Google Shape;489;p56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490" name="Google Shape;490;p56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(AMM)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7F7F7F"/>
                </a:solidFill>
              </a:rPr>
              <a:t>Just-In-Time Liquidity </a:t>
            </a:r>
            <a:endParaRPr sz="1600">
              <a:solidFill>
                <a:srgbClr val="7F7F7F"/>
              </a:solidFill>
            </a:endParaRPr>
          </a:p>
        </p:txBody>
      </p:sp>
      <p:sp>
        <p:nvSpPr>
          <p:cNvPr id="491" name="Google Shape;491;p56"/>
          <p:cNvSpPr txBox="1"/>
          <p:nvPr/>
        </p:nvSpPr>
        <p:spPr>
          <a:xfrm>
            <a:off x="5124650" y="1263825"/>
            <a:ext cx="369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Found ~20,000 such transactions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Total fees captured ~$15,000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92" name="Google Shape;492;p56"/>
          <p:cNvSpPr txBox="1"/>
          <p:nvPr/>
        </p:nvSpPr>
        <p:spPr>
          <a:xfrm>
            <a:off x="5124650" y="3264075"/>
            <a:ext cx="369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Beneficial for User (less slippage)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Passive LPs </a:t>
            </a:r>
            <a:r>
              <a:rPr lang="en-GB">
                <a:solidFill>
                  <a:schemeClr val="dk1"/>
                </a:solidFill>
              </a:rPr>
              <a:t>lose</a:t>
            </a:r>
            <a:r>
              <a:rPr lang="en-GB">
                <a:solidFill>
                  <a:schemeClr val="dk1"/>
                </a:solidFill>
              </a:rPr>
              <a:t> on fees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493" name="Google Shape;493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675" y="1463800"/>
            <a:ext cx="4178775" cy="2215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57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500" name="Google Shape;500;p57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1" name="Google Shape;501;p57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</a:t>
            </a:r>
            <a:endParaRPr/>
          </a:p>
        </p:txBody>
      </p:sp>
      <p:sp>
        <p:nvSpPr>
          <p:cNvPr id="502" name="Google Shape;502;p57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503" name="Google Shape;503;p57"/>
          <p:cNvSpPr txBox="1"/>
          <p:nvPr/>
        </p:nvSpPr>
        <p:spPr>
          <a:xfrm>
            <a:off x="2831275" y="2171550"/>
            <a:ext cx="299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Central Limit Order Book (CLOB) 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58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510" name="Google Shape;510;p58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11" name="Google Shape;511;p58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512" name="Google Shape;512;p58" title="spread_capture_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425" y="1376699"/>
            <a:ext cx="4061875" cy="1975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58" title="spread_capture_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5125" y="1342226"/>
            <a:ext cx="4203674" cy="2044350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58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(CLOB)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Adjusting Bids and Asks by LPs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515" name="Google Shape;515;p58"/>
          <p:cNvSpPr/>
          <p:nvPr/>
        </p:nvSpPr>
        <p:spPr>
          <a:xfrm>
            <a:off x="2770925" y="3616100"/>
            <a:ext cx="3675300" cy="9177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58"/>
          <p:cNvSpPr txBox="1"/>
          <p:nvPr/>
        </p:nvSpPr>
        <p:spPr>
          <a:xfrm>
            <a:off x="2818975" y="3745250"/>
            <a:ext cx="3675300" cy="7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LPs adjust their bids and asks as the price changes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LPs profit will be the spread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59"/>
          <p:cNvSpPr/>
          <p:nvPr/>
        </p:nvSpPr>
        <p:spPr>
          <a:xfrm>
            <a:off x="2737675" y="3979713"/>
            <a:ext cx="3786900" cy="8340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59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524" name="Google Shape;524;p59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25" name="Google Shape;525;p59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(CLOB)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Rewards distributed by Polymarket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526" name="Google Shape;526;p59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527" name="Google Shape;527;p59" title="rewards_plo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975" y="1035550"/>
            <a:ext cx="4903301" cy="2829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59" title="top_earners_pi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1075" y="1256050"/>
            <a:ext cx="3786772" cy="2388924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59"/>
          <p:cNvSpPr txBox="1"/>
          <p:nvPr/>
        </p:nvSpPr>
        <p:spPr>
          <a:xfrm>
            <a:off x="2731525" y="4027275"/>
            <a:ext cx="3786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Total Rewards Distributed - </a:t>
            </a:r>
            <a:r>
              <a:rPr b="1" lang="en-GB" sz="1200">
                <a:solidFill>
                  <a:schemeClr val="dk1"/>
                </a:solidFill>
              </a:rPr>
              <a:t>$9.3M</a:t>
            </a:r>
            <a:endParaRPr b="1"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Highest rewards in a week </a:t>
            </a:r>
            <a:r>
              <a:rPr lang="en-GB" sz="1200">
                <a:solidFill>
                  <a:schemeClr val="dk1"/>
                </a:solidFill>
              </a:rPr>
              <a:t>- </a:t>
            </a:r>
            <a:r>
              <a:rPr b="1" lang="en-GB" sz="1200">
                <a:solidFill>
                  <a:schemeClr val="dk1"/>
                </a:solidFill>
              </a:rPr>
              <a:t>$242K</a:t>
            </a:r>
            <a:endParaRPr b="1"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Highest earning by a single address - </a:t>
            </a:r>
            <a:r>
              <a:rPr b="1" lang="en-GB" sz="1200">
                <a:solidFill>
                  <a:schemeClr val="dk1"/>
                </a:solidFill>
              </a:rPr>
              <a:t>$1M</a:t>
            </a:r>
            <a:endParaRPr b="1"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60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536" name="Google Shape;536;p60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37" name="Google Shape;537;p60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538" name="Google Shape;538;p60" title="qualified_makers_profitability_comparis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48426"/>
            <a:ext cx="5978476" cy="2347025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60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/>
              <a:t>Results (CLOB)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Profitability pie chart for LPs and LP-Market pairs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540" name="Google Shape;540;p60"/>
          <p:cNvSpPr/>
          <p:nvPr/>
        </p:nvSpPr>
        <p:spPr>
          <a:xfrm>
            <a:off x="6435400" y="2192250"/>
            <a:ext cx="2551800" cy="7590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60"/>
          <p:cNvSpPr txBox="1"/>
          <p:nvPr/>
        </p:nvSpPr>
        <p:spPr>
          <a:xfrm>
            <a:off x="6288625" y="2322375"/>
            <a:ext cx="27774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Majority LPs and LP-Market pairs are profitable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42" name="Google Shape;542;p60"/>
          <p:cNvSpPr txBox="1"/>
          <p:nvPr/>
        </p:nvSpPr>
        <p:spPr>
          <a:xfrm>
            <a:off x="1143900" y="4110775"/>
            <a:ext cx="3172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</a:rPr>
              <a:t>*This PnL is excluding rewards earned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61"/>
          <p:cNvSpPr/>
          <p:nvPr/>
        </p:nvSpPr>
        <p:spPr>
          <a:xfrm>
            <a:off x="75" y="2342975"/>
            <a:ext cx="9144000" cy="3720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61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549" name="Google Shape;549;p61"/>
          <p:cNvSpPr txBox="1"/>
          <p:nvPr>
            <p:ph idx="1" type="body"/>
          </p:nvPr>
        </p:nvSpPr>
        <p:spPr>
          <a:xfrm>
            <a:off x="250875" y="970751"/>
            <a:ext cx="8642400" cy="3560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Background and Motivation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Research Questions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Methodology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Results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GB" sz="1500"/>
              <a:t>Conclusion</a:t>
            </a:r>
            <a:endParaRPr sz="1500"/>
          </a:p>
        </p:txBody>
      </p:sp>
      <p:sp>
        <p:nvSpPr>
          <p:cNvPr id="550" name="Google Shape;550;p61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1" name="Google Shape;551;p61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552" name="Google Shape;552;p61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62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559" name="Google Shape;559;p62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60" name="Google Shape;560;p62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561" name="Google Shape;561;p62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562" name="Google Shape;562;p62"/>
          <p:cNvSpPr txBox="1"/>
          <p:nvPr/>
        </p:nvSpPr>
        <p:spPr>
          <a:xfrm>
            <a:off x="250825" y="878850"/>
            <a:ext cx="85689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AMM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Liquidity provision in AMM-based markets unprofitable for passive liquidity providers.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Profitable LPs </a:t>
            </a:r>
            <a:r>
              <a:rPr lang="en-GB">
                <a:solidFill>
                  <a:schemeClr val="dk1"/>
                </a:solidFill>
              </a:rPr>
              <a:t>adopt</a:t>
            </a:r>
            <a:r>
              <a:rPr lang="en-GB">
                <a:solidFill>
                  <a:schemeClr val="dk1"/>
                </a:solidFill>
              </a:rPr>
              <a:t> various strategies such Just-in-Time Liquidity and removing liquidity before market resolution.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CLOBs</a:t>
            </a:r>
            <a:endParaRPr b="1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CLOBs are generally more profitable for LPs.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Earn through spreads and rewards.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Need to consistently update the bids and asks in order to remain profitable.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Understand the reward distribution algorithm to place quotes near the </a:t>
            </a:r>
            <a:r>
              <a:rPr lang="en-GB">
                <a:solidFill>
                  <a:schemeClr val="dk1"/>
                </a:solidFill>
              </a:rPr>
              <a:t>midpoint</a:t>
            </a:r>
            <a:r>
              <a:rPr lang="en-GB">
                <a:solidFill>
                  <a:schemeClr val="dk1"/>
                </a:solidFill>
              </a:rPr>
              <a:t> and on both sides of equal size.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63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569" name="Google Shape;569;p63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70" name="Google Shape;570;p63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571" name="Google Shape;571;p63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572" name="Google Shape;572;p63"/>
          <p:cNvSpPr txBox="1"/>
          <p:nvPr/>
        </p:nvSpPr>
        <p:spPr>
          <a:xfrm>
            <a:off x="2208900" y="859150"/>
            <a:ext cx="472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Final Verdict on designing prediction markets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573" name="Google Shape;573;p63"/>
          <p:cNvSpPr txBox="1"/>
          <p:nvPr/>
        </p:nvSpPr>
        <p:spPr>
          <a:xfrm>
            <a:off x="355625" y="1391225"/>
            <a:ext cx="8464200" cy="3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AMMs enable price discovery algorithmically, don’t require market making, although highly unprofitable.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Other designs of AMMs such concentrated liquidity design could be explored.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CLOBs prove more profitable for LPs although require active market making.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For new markets, AMMs would still prove to be more feasible in terms of price discovery as no LPs are required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/>
          <p:nvPr/>
        </p:nvSpPr>
        <p:spPr>
          <a:xfrm>
            <a:off x="0" y="1866700"/>
            <a:ext cx="9144000" cy="13773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8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163" name="Google Shape;163;p28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4" name="Google Shape;164;p28"/>
          <p:cNvSpPr txBox="1"/>
          <p:nvPr/>
        </p:nvSpPr>
        <p:spPr>
          <a:xfrm>
            <a:off x="2910775" y="1466500"/>
            <a:ext cx="365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Liquidity Provider / Market Maker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65" name="Google Shape;165;p28"/>
          <p:cNvSpPr txBox="1"/>
          <p:nvPr/>
        </p:nvSpPr>
        <p:spPr>
          <a:xfrm>
            <a:off x="250800" y="2048400"/>
            <a:ext cx="86424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Liquidity providers (market makers) enable trading in markets by committing assets via limit orders or collateral in liquidity pools.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E.g - Citadel in traditional finance, Users in decentralised finance, Currency exchanges at airports.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66" name="Google Shape;166;p28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167" name="Google Shape;167;p28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64"/>
          <p:cNvSpPr txBox="1"/>
          <p:nvPr>
            <p:ph idx="1" type="body"/>
          </p:nvPr>
        </p:nvSpPr>
        <p:spPr>
          <a:xfrm>
            <a:off x="870322" y="2614648"/>
            <a:ext cx="1863966" cy="16462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Parshant Singh</a:t>
            </a:r>
            <a:endParaRPr/>
          </a:p>
        </p:txBody>
      </p:sp>
      <p:sp>
        <p:nvSpPr>
          <p:cNvPr id="580" name="Google Shape;580;p64"/>
          <p:cNvSpPr txBox="1"/>
          <p:nvPr>
            <p:ph idx="3" type="body"/>
          </p:nvPr>
        </p:nvSpPr>
        <p:spPr>
          <a:xfrm>
            <a:off x="1385646" y="4211719"/>
            <a:ext cx="1299002" cy="1000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-GB"/>
              <a:t>17132</a:t>
            </a:r>
            <a:endParaRPr/>
          </a:p>
        </p:txBody>
      </p:sp>
      <p:sp>
        <p:nvSpPr>
          <p:cNvPr id="581" name="Google Shape;581;p64"/>
          <p:cNvSpPr txBox="1"/>
          <p:nvPr>
            <p:ph idx="4" type="body"/>
          </p:nvPr>
        </p:nvSpPr>
        <p:spPr>
          <a:xfrm>
            <a:off x="845586" y="4339489"/>
            <a:ext cx="1839062" cy="988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-GB"/>
              <a:t>matthes@in.tum.de</a:t>
            </a:r>
            <a:endParaRPr/>
          </a:p>
        </p:txBody>
      </p:sp>
      <p:sp>
        <p:nvSpPr>
          <p:cNvPr id="582" name="Google Shape;582;p64"/>
          <p:cNvSpPr txBox="1"/>
          <p:nvPr>
            <p:ph idx="5" type="body"/>
          </p:nvPr>
        </p:nvSpPr>
        <p:spPr>
          <a:xfrm>
            <a:off x="826856" y="2779271"/>
            <a:ext cx="1876500" cy="1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parshant.singh@tum.de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65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589" name="Google Shape;589;p65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90" name="Google Shape;590;p65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591" name="Google Shape;591;p65" title="top10_net_profi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975" y="980775"/>
            <a:ext cx="5226301" cy="3460349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65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(AMM)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Top-10 most profitable LPs and corresponding total IL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593" name="Google Shape;593;p65"/>
          <p:cNvSpPr/>
          <p:nvPr/>
        </p:nvSpPr>
        <p:spPr>
          <a:xfrm>
            <a:off x="6356650" y="1928150"/>
            <a:ext cx="2610000" cy="8229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65"/>
          <p:cNvSpPr txBox="1"/>
          <p:nvPr/>
        </p:nvSpPr>
        <p:spPr>
          <a:xfrm>
            <a:off x="6179375" y="1959650"/>
            <a:ext cx="2837700" cy="7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Highest profit earning LP </a:t>
            </a:r>
            <a:r>
              <a:rPr b="1" lang="en-GB" sz="1200">
                <a:solidFill>
                  <a:schemeClr val="dk1"/>
                </a:solidFill>
              </a:rPr>
              <a:t>$8.6K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595" name="Google Shape;595;p65"/>
          <p:cNvSpPr txBox="1"/>
          <p:nvPr/>
        </p:nvSpPr>
        <p:spPr>
          <a:xfrm>
            <a:off x="476100" y="4527750"/>
            <a:ext cx="656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Will EIP-1559 be implemented on the Ethereum mainnet by August 5, 2021?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66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602" name="Google Shape;602;p66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03" name="Google Shape;603;p66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604" name="Google Shape;604;p66" title="top20_makers_qualifie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42250"/>
            <a:ext cx="5676477" cy="4285698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66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(CLOB)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7F7F7F"/>
                </a:solidFill>
              </a:rPr>
              <a:t>Top-20 most profitable makers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606" name="Google Shape;606;p66"/>
          <p:cNvSpPr/>
          <p:nvPr/>
        </p:nvSpPr>
        <p:spPr>
          <a:xfrm>
            <a:off x="6198725" y="2100675"/>
            <a:ext cx="2828100" cy="1212000"/>
          </a:xfrm>
          <a:prstGeom prst="roundRect">
            <a:avLst>
              <a:gd fmla="val 16667" name="adj"/>
            </a:avLst>
          </a:prstGeom>
          <a:solidFill>
            <a:srgbClr val="EAF3F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66"/>
          <p:cNvSpPr txBox="1"/>
          <p:nvPr/>
        </p:nvSpPr>
        <p:spPr>
          <a:xfrm>
            <a:off x="6115550" y="2173950"/>
            <a:ext cx="2911200" cy="9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Highest earning LP </a:t>
            </a:r>
            <a:r>
              <a:rPr b="1" lang="en-GB" sz="1200">
                <a:solidFill>
                  <a:schemeClr val="dk1"/>
                </a:solidFill>
              </a:rPr>
              <a:t>~$298K </a:t>
            </a:r>
            <a:r>
              <a:rPr lang="en-GB" sz="1200">
                <a:solidFill>
                  <a:schemeClr val="dk1"/>
                </a:solidFill>
              </a:rPr>
              <a:t>across 35 markets (Jun 23-Oct 24)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GB" sz="1200">
                <a:solidFill>
                  <a:schemeClr val="dk1"/>
                </a:solidFill>
              </a:rPr>
              <a:t>Highly active LPs with a few involved in &gt;700 markets.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67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614" name="Google Shape;614;p67"/>
          <p:cNvSpPr txBox="1"/>
          <p:nvPr>
            <p:ph idx="1" type="body"/>
          </p:nvPr>
        </p:nvSpPr>
        <p:spPr>
          <a:xfrm>
            <a:off x="250825" y="735807"/>
            <a:ext cx="8642400" cy="40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215900" lvl="1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 sz="1800"/>
              <a:t>Prediction markets are platforms for betting on outcome of future events.</a:t>
            </a:r>
            <a:endParaRPr sz="1800"/>
          </a:p>
          <a:p>
            <a:pPr indent="-228600" lvl="1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▪"/>
            </a:pPr>
            <a:r>
              <a:rPr lang="en-GB" sz="1800"/>
              <a:t>Users can bet on an outcome by buying shares of outcome token.</a:t>
            </a:r>
            <a:endParaRPr sz="1800"/>
          </a:p>
          <a:p>
            <a:pPr indent="-228600" lvl="1" marL="2667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▪"/>
            </a:pPr>
            <a:r>
              <a:rPr lang="en-GB" sz="1800"/>
              <a:t>Price of the shares reflect crowd-sourced probability estimates</a:t>
            </a:r>
            <a:endParaRPr sz="1800"/>
          </a:p>
        </p:txBody>
      </p:sp>
      <p:sp>
        <p:nvSpPr>
          <p:cNvPr id="615" name="Google Shape;615;p67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616" name="Google Shape;616;p67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17" name="Google Shape;617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300" y="2915097"/>
            <a:ext cx="1774450" cy="929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8" name="Google Shape;618;p67"/>
          <p:cNvCxnSpPr/>
          <p:nvPr/>
        </p:nvCxnSpPr>
        <p:spPr>
          <a:xfrm>
            <a:off x="4498450" y="2317125"/>
            <a:ext cx="17100" cy="215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19" name="Google Shape;619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5074" y="2915099"/>
            <a:ext cx="929800" cy="92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18450" y="2915099"/>
            <a:ext cx="857500" cy="92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48600" y="2948600"/>
            <a:ext cx="1774450" cy="892850"/>
          </a:xfrm>
          <a:prstGeom prst="rect">
            <a:avLst/>
          </a:prstGeom>
          <a:noFill/>
          <a:ln>
            <a:noFill/>
          </a:ln>
        </p:spPr>
      </p:pic>
      <p:sp>
        <p:nvSpPr>
          <p:cNvPr id="622" name="Google Shape;622;p67"/>
          <p:cNvSpPr txBox="1"/>
          <p:nvPr/>
        </p:nvSpPr>
        <p:spPr>
          <a:xfrm>
            <a:off x="6045475" y="4386125"/>
            <a:ext cx="269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Decentralised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23" name="Google Shape;623;p67"/>
          <p:cNvSpPr txBox="1"/>
          <p:nvPr/>
        </p:nvSpPr>
        <p:spPr>
          <a:xfrm>
            <a:off x="1742900" y="4386125"/>
            <a:ext cx="269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Centralised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24" name="Google Shape;624;p67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68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631" name="Google Shape;631;p68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32" name="Google Shape;632;p68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633" name="Google Shape;633;p68" title="funding_timeline_separat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2214"/>
            <a:ext cx="8839204" cy="2205485"/>
          </a:xfrm>
          <a:prstGeom prst="rect">
            <a:avLst/>
          </a:prstGeom>
          <a:noFill/>
          <a:ln>
            <a:noFill/>
          </a:ln>
        </p:spPr>
      </p:pic>
      <p:sp>
        <p:nvSpPr>
          <p:cNvPr id="634" name="Google Shape;634;p68"/>
          <p:cNvSpPr txBox="1"/>
          <p:nvPr>
            <p:ph type="title"/>
          </p:nvPr>
        </p:nvSpPr>
        <p:spPr>
          <a:xfrm>
            <a:off x="240974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(AMM)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7F7F7F"/>
                </a:solidFill>
              </a:rPr>
              <a:t>Just-In-Time Liquidity </a:t>
            </a:r>
            <a:endParaRPr sz="1600">
              <a:solidFill>
                <a:srgbClr val="7F7F7F"/>
              </a:solidFill>
            </a:endParaRPr>
          </a:p>
        </p:txBody>
      </p:sp>
      <p:sp>
        <p:nvSpPr>
          <p:cNvPr id="635" name="Google Shape;635;p68"/>
          <p:cNvSpPr txBox="1"/>
          <p:nvPr/>
        </p:nvSpPr>
        <p:spPr>
          <a:xfrm>
            <a:off x="700200" y="3490000"/>
            <a:ext cx="829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Instances of Just-in-Time liquidity phenomenon, also known as LP sandwich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69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642" name="Google Shape;642;p69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43" name="Google Shape;643;p69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</a:t>
            </a:r>
            <a:endParaRPr/>
          </a:p>
        </p:txBody>
      </p:sp>
      <p:sp>
        <p:nvSpPr>
          <p:cNvPr id="644" name="Google Shape;644;p69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645" name="Google Shape;645;p69" title="top10_fees_vs_i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26339"/>
            <a:ext cx="6131988" cy="4048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70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652" name="Google Shape;652;p70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53" name="Google Shape;653;p70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</a:t>
            </a:r>
            <a:endParaRPr/>
          </a:p>
        </p:txBody>
      </p:sp>
      <p:sp>
        <p:nvSpPr>
          <p:cNvPr id="654" name="Google Shape;654;p70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655" name="Google Shape;655;p70" title="lp_fpmm_combined_analysi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0250" y="726914"/>
            <a:ext cx="5443492" cy="4048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71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662" name="Google Shape;662;p71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3" name="Google Shape;663;p71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</a:t>
            </a:r>
            <a:endParaRPr/>
          </a:p>
        </p:txBody>
      </p:sp>
      <p:sp>
        <p:nvSpPr>
          <p:cNvPr id="664" name="Google Shape;664;p71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665" name="Google Shape;665;p71" title="lp_fpmm_duration_analysi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1350" y="726339"/>
            <a:ext cx="5501292" cy="4048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72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Timeline</a:t>
            </a:r>
            <a:endParaRPr/>
          </a:p>
        </p:txBody>
      </p:sp>
      <p:sp>
        <p:nvSpPr>
          <p:cNvPr id="672" name="Google Shape;672;p72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673" name="Google Shape;673;p72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74" name="Google Shape;674;p72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250526, Parshant Singh, Market Making Mechanics and Liquidity Dynamics in Blockchain-Based Prediction Markets</a:t>
            </a:r>
            <a:endParaRPr/>
          </a:p>
        </p:txBody>
      </p:sp>
      <p:sp>
        <p:nvSpPr>
          <p:cNvPr id="675" name="Google Shape;675;p72"/>
          <p:cNvSpPr/>
          <p:nvPr/>
        </p:nvSpPr>
        <p:spPr>
          <a:xfrm>
            <a:off x="2304788" y="152520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May</a:t>
            </a:r>
            <a:endParaRPr sz="1100"/>
          </a:p>
        </p:txBody>
      </p:sp>
      <p:sp>
        <p:nvSpPr>
          <p:cNvPr id="676" name="Google Shape;676;p72"/>
          <p:cNvSpPr/>
          <p:nvPr/>
        </p:nvSpPr>
        <p:spPr>
          <a:xfrm>
            <a:off x="3389313" y="152520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June</a:t>
            </a:r>
            <a:endParaRPr sz="1100"/>
          </a:p>
        </p:txBody>
      </p:sp>
      <p:sp>
        <p:nvSpPr>
          <p:cNvPr id="677" name="Google Shape;677;p72"/>
          <p:cNvSpPr/>
          <p:nvPr/>
        </p:nvSpPr>
        <p:spPr>
          <a:xfrm>
            <a:off x="5558363" y="152520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August</a:t>
            </a:r>
            <a:endParaRPr sz="1100"/>
          </a:p>
        </p:txBody>
      </p:sp>
      <p:sp>
        <p:nvSpPr>
          <p:cNvPr id="678" name="Google Shape;678;p72"/>
          <p:cNvSpPr/>
          <p:nvPr/>
        </p:nvSpPr>
        <p:spPr>
          <a:xfrm>
            <a:off x="6642888" y="152520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September</a:t>
            </a:r>
            <a:endParaRPr sz="1100"/>
          </a:p>
        </p:txBody>
      </p:sp>
      <p:sp>
        <p:nvSpPr>
          <p:cNvPr id="679" name="Google Shape;679;p72"/>
          <p:cNvSpPr/>
          <p:nvPr/>
        </p:nvSpPr>
        <p:spPr>
          <a:xfrm>
            <a:off x="135738" y="1925725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Lit </a:t>
            </a:r>
            <a:r>
              <a:rPr lang="en-GB" sz="1000"/>
              <a:t>Review</a:t>
            </a:r>
            <a:endParaRPr sz="1000"/>
          </a:p>
        </p:txBody>
      </p:sp>
      <p:sp>
        <p:nvSpPr>
          <p:cNvPr id="680" name="Google Shape;680;p72"/>
          <p:cNvSpPr/>
          <p:nvPr/>
        </p:nvSpPr>
        <p:spPr>
          <a:xfrm>
            <a:off x="135738" y="232625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Data Collection from sources</a:t>
            </a:r>
            <a:endParaRPr sz="900"/>
          </a:p>
        </p:txBody>
      </p:sp>
      <p:sp>
        <p:nvSpPr>
          <p:cNvPr id="681" name="Google Shape;681;p72"/>
          <p:cNvSpPr/>
          <p:nvPr/>
        </p:nvSpPr>
        <p:spPr>
          <a:xfrm>
            <a:off x="135738" y="2726775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Data Analysis</a:t>
            </a:r>
            <a:endParaRPr sz="1000"/>
          </a:p>
        </p:txBody>
      </p:sp>
      <p:sp>
        <p:nvSpPr>
          <p:cNvPr id="682" name="Google Shape;682;p72"/>
          <p:cNvSpPr/>
          <p:nvPr/>
        </p:nvSpPr>
        <p:spPr>
          <a:xfrm>
            <a:off x="135738" y="312730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Results</a:t>
            </a:r>
            <a:endParaRPr sz="1000"/>
          </a:p>
        </p:txBody>
      </p:sp>
      <p:sp>
        <p:nvSpPr>
          <p:cNvPr id="683" name="Google Shape;683;p72"/>
          <p:cNvSpPr/>
          <p:nvPr/>
        </p:nvSpPr>
        <p:spPr>
          <a:xfrm>
            <a:off x="135738" y="3527825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00000"/>
                </a:solidFill>
              </a:rPr>
              <a:t>Writing Thesis</a:t>
            </a:r>
            <a:endParaRPr sz="1000"/>
          </a:p>
        </p:txBody>
      </p:sp>
      <p:sp>
        <p:nvSpPr>
          <p:cNvPr id="684" name="Google Shape;684;p72"/>
          <p:cNvSpPr/>
          <p:nvPr/>
        </p:nvSpPr>
        <p:spPr>
          <a:xfrm>
            <a:off x="1220263" y="19257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85" name="Google Shape;685;p72"/>
          <p:cNvSpPr/>
          <p:nvPr/>
        </p:nvSpPr>
        <p:spPr>
          <a:xfrm>
            <a:off x="1220263" y="232625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86" name="Google Shape;686;p72"/>
          <p:cNvSpPr/>
          <p:nvPr/>
        </p:nvSpPr>
        <p:spPr>
          <a:xfrm>
            <a:off x="1220263" y="272677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87" name="Google Shape;687;p72"/>
          <p:cNvSpPr/>
          <p:nvPr/>
        </p:nvSpPr>
        <p:spPr>
          <a:xfrm>
            <a:off x="1220263" y="312730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88" name="Google Shape;688;p72"/>
          <p:cNvSpPr/>
          <p:nvPr/>
        </p:nvSpPr>
        <p:spPr>
          <a:xfrm>
            <a:off x="1220263" y="35278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89" name="Google Shape;689;p72"/>
          <p:cNvSpPr/>
          <p:nvPr/>
        </p:nvSpPr>
        <p:spPr>
          <a:xfrm>
            <a:off x="2304788" y="19257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0" name="Google Shape;690;p72"/>
          <p:cNvSpPr/>
          <p:nvPr/>
        </p:nvSpPr>
        <p:spPr>
          <a:xfrm>
            <a:off x="2304788" y="232625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1" name="Google Shape;691;p72"/>
          <p:cNvSpPr/>
          <p:nvPr/>
        </p:nvSpPr>
        <p:spPr>
          <a:xfrm>
            <a:off x="2304788" y="272677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2" name="Google Shape;692;p72"/>
          <p:cNvSpPr/>
          <p:nvPr/>
        </p:nvSpPr>
        <p:spPr>
          <a:xfrm>
            <a:off x="2304788" y="312730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3" name="Google Shape;693;p72"/>
          <p:cNvSpPr/>
          <p:nvPr/>
        </p:nvSpPr>
        <p:spPr>
          <a:xfrm>
            <a:off x="2304788" y="35278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4" name="Google Shape;694;p72"/>
          <p:cNvSpPr/>
          <p:nvPr/>
        </p:nvSpPr>
        <p:spPr>
          <a:xfrm>
            <a:off x="3389313" y="19257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5" name="Google Shape;695;p72"/>
          <p:cNvSpPr/>
          <p:nvPr/>
        </p:nvSpPr>
        <p:spPr>
          <a:xfrm>
            <a:off x="3389313" y="232625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6" name="Google Shape;696;p72"/>
          <p:cNvSpPr/>
          <p:nvPr/>
        </p:nvSpPr>
        <p:spPr>
          <a:xfrm>
            <a:off x="3389313" y="272677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7" name="Google Shape;697;p72"/>
          <p:cNvSpPr/>
          <p:nvPr/>
        </p:nvSpPr>
        <p:spPr>
          <a:xfrm>
            <a:off x="3389313" y="312730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8" name="Google Shape;698;p72"/>
          <p:cNvSpPr/>
          <p:nvPr/>
        </p:nvSpPr>
        <p:spPr>
          <a:xfrm>
            <a:off x="3389313" y="35278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699" name="Google Shape;699;p72"/>
          <p:cNvSpPr/>
          <p:nvPr/>
        </p:nvSpPr>
        <p:spPr>
          <a:xfrm>
            <a:off x="4473838" y="19257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0" name="Google Shape;700;p72"/>
          <p:cNvSpPr/>
          <p:nvPr/>
        </p:nvSpPr>
        <p:spPr>
          <a:xfrm>
            <a:off x="4473838" y="232625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1" name="Google Shape;701;p72"/>
          <p:cNvSpPr/>
          <p:nvPr/>
        </p:nvSpPr>
        <p:spPr>
          <a:xfrm>
            <a:off x="4473838" y="272677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2" name="Google Shape;702;p72"/>
          <p:cNvSpPr/>
          <p:nvPr/>
        </p:nvSpPr>
        <p:spPr>
          <a:xfrm>
            <a:off x="4473838" y="312730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3" name="Google Shape;703;p72"/>
          <p:cNvSpPr/>
          <p:nvPr/>
        </p:nvSpPr>
        <p:spPr>
          <a:xfrm>
            <a:off x="4473838" y="35278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4" name="Google Shape;704;p72"/>
          <p:cNvSpPr/>
          <p:nvPr/>
        </p:nvSpPr>
        <p:spPr>
          <a:xfrm>
            <a:off x="5558363" y="19257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5" name="Google Shape;705;p72"/>
          <p:cNvSpPr/>
          <p:nvPr/>
        </p:nvSpPr>
        <p:spPr>
          <a:xfrm>
            <a:off x="5558363" y="232625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6" name="Google Shape;706;p72"/>
          <p:cNvSpPr/>
          <p:nvPr/>
        </p:nvSpPr>
        <p:spPr>
          <a:xfrm>
            <a:off x="5558363" y="272677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7" name="Google Shape;707;p72"/>
          <p:cNvSpPr/>
          <p:nvPr/>
        </p:nvSpPr>
        <p:spPr>
          <a:xfrm>
            <a:off x="5558363" y="312730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8" name="Google Shape;708;p72"/>
          <p:cNvSpPr/>
          <p:nvPr/>
        </p:nvSpPr>
        <p:spPr>
          <a:xfrm>
            <a:off x="5558363" y="35278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09" name="Google Shape;709;p72"/>
          <p:cNvSpPr/>
          <p:nvPr/>
        </p:nvSpPr>
        <p:spPr>
          <a:xfrm>
            <a:off x="6642888" y="19257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0" name="Google Shape;710;p72"/>
          <p:cNvSpPr/>
          <p:nvPr/>
        </p:nvSpPr>
        <p:spPr>
          <a:xfrm>
            <a:off x="6642888" y="232625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1" name="Google Shape;711;p72"/>
          <p:cNvSpPr/>
          <p:nvPr/>
        </p:nvSpPr>
        <p:spPr>
          <a:xfrm>
            <a:off x="6642888" y="272677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2" name="Google Shape;712;p72"/>
          <p:cNvSpPr/>
          <p:nvPr/>
        </p:nvSpPr>
        <p:spPr>
          <a:xfrm>
            <a:off x="6642888" y="312730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3" name="Google Shape;713;p72"/>
          <p:cNvSpPr/>
          <p:nvPr/>
        </p:nvSpPr>
        <p:spPr>
          <a:xfrm>
            <a:off x="6642888" y="35278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4" name="Google Shape;714;p72"/>
          <p:cNvSpPr/>
          <p:nvPr/>
        </p:nvSpPr>
        <p:spPr>
          <a:xfrm>
            <a:off x="7727413" y="272677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5" name="Google Shape;715;p72"/>
          <p:cNvSpPr/>
          <p:nvPr/>
        </p:nvSpPr>
        <p:spPr>
          <a:xfrm>
            <a:off x="7727413" y="232625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6" name="Google Shape;716;p72"/>
          <p:cNvSpPr/>
          <p:nvPr/>
        </p:nvSpPr>
        <p:spPr>
          <a:xfrm>
            <a:off x="7727413" y="19257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7" name="Google Shape;717;p72"/>
          <p:cNvSpPr/>
          <p:nvPr/>
        </p:nvSpPr>
        <p:spPr>
          <a:xfrm>
            <a:off x="7727413" y="3127300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18" name="Google Shape;718;p72"/>
          <p:cNvSpPr/>
          <p:nvPr/>
        </p:nvSpPr>
        <p:spPr>
          <a:xfrm>
            <a:off x="7727413" y="3527825"/>
            <a:ext cx="1052700" cy="3687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cxnSp>
        <p:nvCxnSpPr>
          <p:cNvPr id="719" name="Google Shape;719;p72"/>
          <p:cNvCxnSpPr/>
          <p:nvPr/>
        </p:nvCxnSpPr>
        <p:spPr>
          <a:xfrm>
            <a:off x="1521800" y="1128950"/>
            <a:ext cx="21300" cy="276330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720" name="Google Shape;720;p72"/>
          <p:cNvSpPr/>
          <p:nvPr/>
        </p:nvSpPr>
        <p:spPr>
          <a:xfrm>
            <a:off x="1220263" y="152520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  <a:effectLst>
            <a:reflection blurRad="0" dir="5400000" dist="38100" endA="0" endPos="30000" fadeDir="5400012" kx="0" rotWithShape="0" algn="bl" stA="0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April</a:t>
            </a:r>
            <a:endParaRPr sz="1100"/>
          </a:p>
        </p:txBody>
      </p:sp>
      <p:cxnSp>
        <p:nvCxnSpPr>
          <p:cNvPr id="721" name="Google Shape;721;p72"/>
          <p:cNvCxnSpPr/>
          <p:nvPr/>
        </p:nvCxnSpPr>
        <p:spPr>
          <a:xfrm>
            <a:off x="3112963" y="1156250"/>
            <a:ext cx="13800" cy="270870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22" name="Google Shape;722;p72"/>
          <p:cNvCxnSpPr/>
          <p:nvPr/>
        </p:nvCxnSpPr>
        <p:spPr>
          <a:xfrm flipH="1">
            <a:off x="7990638" y="1160400"/>
            <a:ext cx="1800" cy="272700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723" name="Google Shape;723;p72"/>
          <p:cNvSpPr/>
          <p:nvPr/>
        </p:nvSpPr>
        <p:spPr>
          <a:xfrm>
            <a:off x="4473838" y="152520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July</a:t>
            </a:r>
            <a:endParaRPr sz="1100"/>
          </a:p>
        </p:txBody>
      </p:sp>
      <p:sp>
        <p:nvSpPr>
          <p:cNvPr id="724" name="Google Shape;724;p72"/>
          <p:cNvSpPr/>
          <p:nvPr/>
        </p:nvSpPr>
        <p:spPr>
          <a:xfrm>
            <a:off x="7727413" y="1525200"/>
            <a:ext cx="1052700" cy="368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October</a:t>
            </a:r>
            <a:endParaRPr sz="1100"/>
          </a:p>
        </p:txBody>
      </p:sp>
      <p:sp>
        <p:nvSpPr>
          <p:cNvPr id="725" name="Google Shape;725;p72"/>
          <p:cNvSpPr txBox="1"/>
          <p:nvPr/>
        </p:nvSpPr>
        <p:spPr>
          <a:xfrm>
            <a:off x="860638" y="846450"/>
            <a:ext cx="150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666666"/>
                </a:solidFill>
              </a:rPr>
              <a:t>8th</a:t>
            </a:r>
            <a:r>
              <a:rPr lang="en-GB" sz="900">
                <a:solidFill>
                  <a:srgbClr val="666666"/>
                </a:solidFill>
              </a:rPr>
              <a:t> April, Registration</a:t>
            </a:r>
            <a:endParaRPr sz="900">
              <a:solidFill>
                <a:srgbClr val="666666"/>
              </a:solidFill>
            </a:endParaRPr>
          </a:p>
        </p:txBody>
      </p:sp>
      <p:sp>
        <p:nvSpPr>
          <p:cNvPr id="726" name="Google Shape;726;p72"/>
          <p:cNvSpPr txBox="1"/>
          <p:nvPr/>
        </p:nvSpPr>
        <p:spPr>
          <a:xfrm>
            <a:off x="2365363" y="846450"/>
            <a:ext cx="150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666666"/>
                </a:solidFill>
              </a:rPr>
              <a:t>26th May</a:t>
            </a:r>
            <a:r>
              <a:rPr lang="en-GB" sz="900">
                <a:solidFill>
                  <a:srgbClr val="666666"/>
                </a:solidFill>
              </a:rPr>
              <a:t>, Kick-Off</a:t>
            </a:r>
            <a:endParaRPr sz="900">
              <a:solidFill>
                <a:srgbClr val="666666"/>
              </a:solidFill>
            </a:endParaRPr>
          </a:p>
        </p:txBody>
      </p:sp>
      <p:sp>
        <p:nvSpPr>
          <p:cNvPr id="727" name="Google Shape;727;p72"/>
          <p:cNvSpPr txBox="1"/>
          <p:nvPr/>
        </p:nvSpPr>
        <p:spPr>
          <a:xfrm>
            <a:off x="7237038" y="846450"/>
            <a:ext cx="150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666666"/>
                </a:solidFill>
              </a:rPr>
              <a:t>8th</a:t>
            </a:r>
            <a:r>
              <a:rPr lang="en-GB" sz="900">
                <a:solidFill>
                  <a:srgbClr val="666666"/>
                </a:solidFill>
              </a:rPr>
              <a:t> October, Submission</a:t>
            </a:r>
            <a:endParaRPr sz="900">
              <a:solidFill>
                <a:srgbClr val="666666"/>
              </a:solidFill>
            </a:endParaRPr>
          </a:p>
        </p:txBody>
      </p:sp>
      <p:sp>
        <p:nvSpPr>
          <p:cNvPr id="728" name="Google Shape;728;p72"/>
          <p:cNvSpPr/>
          <p:nvPr/>
        </p:nvSpPr>
        <p:spPr>
          <a:xfrm>
            <a:off x="1521800" y="2043025"/>
            <a:ext cx="1867500" cy="110700"/>
          </a:xfrm>
          <a:prstGeom prst="rect">
            <a:avLst/>
          </a:prstGeom>
          <a:solidFill>
            <a:srgbClr val="0073CF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p72"/>
          <p:cNvSpPr/>
          <p:nvPr/>
        </p:nvSpPr>
        <p:spPr>
          <a:xfrm>
            <a:off x="2304799" y="2443550"/>
            <a:ext cx="2137200" cy="134100"/>
          </a:xfrm>
          <a:prstGeom prst="rect">
            <a:avLst/>
          </a:prstGeom>
          <a:solidFill>
            <a:srgbClr val="0073CF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0" name="Google Shape;730;p72"/>
          <p:cNvSpPr/>
          <p:nvPr/>
        </p:nvSpPr>
        <p:spPr>
          <a:xfrm>
            <a:off x="5558350" y="3244600"/>
            <a:ext cx="1052700" cy="134100"/>
          </a:xfrm>
          <a:prstGeom prst="rect">
            <a:avLst/>
          </a:prstGeom>
          <a:solidFill>
            <a:srgbClr val="0073CF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p72"/>
          <p:cNvSpPr/>
          <p:nvPr/>
        </p:nvSpPr>
        <p:spPr>
          <a:xfrm>
            <a:off x="3389325" y="2844075"/>
            <a:ext cx="2137200" cy="134100"/>
          </a:xfrm>
          <a:prstGeom prst="rect">
            <a:avLst/>
          </a:prstGeom>
          <a:solidFill>
            <a:srgbClr val="0073CF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2" name="Google Shape;732;p72"/>
          <p:cNvSpPr/>
          <p:nvPr/>
        </p:nvSpPr>
        <p:spPr>
          <a:xfrm>
            <a:off x="5558375" y="3645125"/>
            <a:ext cx="2416500" cy="134100"/>
          </a:xfrm>
          <a:prstGeom prst="rect">
            <a:avLst/>
          </a:prstGeom>
          <a:solidFill>
            <a:srgbClr val="0073CF"/>
          </a:solidFill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73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739" name="Google Shape;739;p73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40" name="Google Shape;740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100" y="1486225"/>
            <a:ext cx="3115326" cy="2370125"/>
          </a:xfrm>
          <a:prstGeom prst="rect">
            <a:avLst/>
          </a:prstGeom>
          <a:noFill/>
          <a:ln>
            <a:noFill/>
          </a:ln>
        </p:spPr>
      </p:pic>
      <p:sp>
        <p:nvSpPr>
          <p:cNvPr id="741" name="Google Shape;741;p73"/>
          <p:cNvSpPr txBox="1"/>
          <p:nvPr/>
        </p:nvSpPr>
        <p:spPr>
          <a:xfrm>
            <a:off x="7742650" y="1706000"/>
            <a:ext cx="1077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</a:rPr>
              <a:t>91 USDC + Fees</a:t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742" name="Google Shape;742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4625" y="1633638"/>
            <a:ext cx="3641074" cy="2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743" name="Google Shape;743;p73"/>
          <p:cNvSpPr txBox="1"/>
          <p:nvPr/>
        </p:nvSpPr>
        <p:spPr>
          <a:xfrm>
            <a:off x="7742650" y="2417850"/>
            <a:ext cx="1077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</a:rPr>
              <a:t>Liquidity Provider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744" name="Google Shape;744;p73"/>
          <p:cNvSpPr txBox="1"/>
          <p:nvPr/>
        </p:nvSpPr>
        <p:spPr>
          <a:xfrm>
            <a:off x="704100" y="4136050"/>
            <a:ext cx="785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Impermanent loss</a:t>
            </a:r>
            <a:r>
              <a:rPr lang="en-GB">
                <a:solidFill>
                  <a:schemeClr val="dk1"/>
                </a:solidFill>
              </a:rPr>
              <a:t> is a temporary reduction in value experienced by liquidity providers (LPs) in Automated Market Maker (AMM) pools due to price fluctuations.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45" name="Google Shape;745;p73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746" name="Google Shape;746;p73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747" name="Google Shape;747;p73"/>
          <p:cNvSpPr txBox="1"/>
          <p:nvPr/>
        </p:nvSpPr>
        <p:spPr>
          <a:xfrm>
            <a:off x="2940325" y="806325"/>
            <a:ext cx="256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AMM and Impermanent Loss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/>
          <p:nvPr/>
        </p:nvSpPr>
        <p:spPr>
          <a:xfrm>
            <a:off x="25" y="1933175"/>
            <a:ext cx="9144000" cy="13773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9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175" name="Google Shape;175;p29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6" name="Google Shape;176;p29"/>
          <p:cNvSpPr txBox="1"/>
          <p:nvPr/>
        </p:nvSpPr>
        <p:spPr>
          <a:xfrm>
            <a:off x="2910775" y="1466500"/>
            <a:ext cx="365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Automated Market Maker (AMM)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77" name="Google Shape;177;p29"/>
          <p:cNvSpPr txBox="1"/>
          <p:nvPr/>
        </p:nvSpPr>
        <p:spPr>
          <a:xfrm>
            <a:off x="250800" y="2048400"/>
            <a:ext cx="86424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An Automated Market Maker (AMM) is a decentralized trading mechanism that facilitates the buying and selling without relying on a centralized exchange or order book.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E.g - Constant Product Market Makers (x * y  = k)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8" name="Google Shape;178;p29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179" name="Google Shape;179;p29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74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754" name="Google Shape;754;p74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55" name="Google Shape;755;p74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756" name="Google Shape;756;p74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757" name="Google Shape;757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475" y="1443533"/>
            <a:ext cx="3806899" cy="2256425"/>
          </a:xfrm>
          <a:prstGeom prst="rect">
            <a:avLst/>
          </a:prstGeom>
          <a:noFill/>
          <a:ln>
            <a:noFill/>
          </a:ln>
        </p:spPr>
      </p:pic>
      <p:sp>
        <p:nvSpPr>
          <p:cNvPr id="758" name="Google Shape;758;p74"/>
          <p:cNvSpPr txBox="1"/>
          <p:nvPr/>
        </p:nvSpPr>
        <p:spPr>
          <a:xfrm>
            <a:off x="828575" y="3884150"/>
            <a:ext cx="5675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Total value Alice withdraws now = (0.707 * 2000) + 1414.2 = </a:t>
            </a:r>
            <a:r>
              <a:rPr b="1" lang="en-GB">
                <a:solidFill>
                  <a:schemeClr val="dk1"/>
                </a:solidFill>
              </a:rPr>
              <a:t>$2828.4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Loss suffered = $3000 - $2828.4 = </a:t>
            </a:r>
            <a:r>
              <a:rPr b="1" lang="en-GB">
                <a:solidFill>
                  <a:schemeClr val="dk1"/>
                </a:solidFill>
              </a:rPr>
              <a:t>$171.6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759" name="Google Shape;759;p74"/>
          <p:cNvSpPr txBox="1"/>
          <p:nvPr/>
        </p:nvSpPr>
        <p:spPr>
          <a:xfrm>
            <a:off x="2730275" y="715350"/>
            <a:ext cx="320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Price of ETH increases to 2000 USDC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60" name="Google Shape;760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275" y="1682214"/>
            <a:ext cx="1433899" cy="177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75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767" name="Google Shape;767;p75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68" name="Google Shape;768;p75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769" name="Google Shape;769;p75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sp>
        <p:nvSpPr>
          <p:cNvPr id="770" name="Google Shape;770;p75"/>
          <p:cNvSpPr txBox="1"/>
          <p:nvPr/>
        </p:nvSpPr>
        <p:spPr>
          <a:xfrm>
            <a:off x="3369900" y="3549100"/>
            <a:ext cx="240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x.​y ​= (1)*(1000) =  k = 1000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71" name="Google Shape;771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1938" y="807787"/>
            <a:ext cx="3837276" cy="24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772" name="Google Shape;772;p75"/>
          <p:cNvSpPr txBox="1"/>
          <p:nvPr/>
        </p:nvSpPr>
        <p:spPr>
          <a:xfrm>
            <a:off x="3394500" y="4081225"/>
            <a:ext cx="235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Total value locked = $2000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p76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779" name="Google Shape;779;p76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0" name="Google Shape;780;p76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250526, Parshant Singh, Market Making Mechanics and Liquidity Dynamics in Blockchain-Based Prediction Markets</a:t>
            </a:r>
            <a:endParaRPr/>
          </a:p>
        </p:txBody>
      </p:sp>
      <p:sp>
        <p:nvSpPr>
          <p:cNvPr id="781" name="Google Shape;781;p76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Oracles</a:t>
            </a:r>
            <a:endParaRPr/>
          </a:p>
        </p:txBody>
      </p:sp>
      <p:pic>
        <p:nvPicPr>
          <p:cNvPr id="782" name="Google Shape;782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525" y="1080773"/>
            <a:ext cx="6124101" cy="344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77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CLOB Polymarket</a:t>
            </a:r>
            <a:endParaRPr/>
          </a:p>
        </p:txBody>
      </p:sp>
      <p:sp>
        <p:nvSpPr>
          <p:cNvPr id="789" name="Google Shape;789;p77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790" name="Google Shape;790;p77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91" name="Google Shape;791;p77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250526, Parshant Singh, Market Making Mechanics and Liquidity Dynamics in Blockchain-Based Prediction Markets</a:t>
            </a:r>
            <a:endParaRPr/>
          </a:p>
        </p:txBody>
      </p:sp>
      <p:pic>
        <p:nvPicPr>
          <p:cNvPr id="792" name="Google Shape;792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525" y="1271588"/>
            <a:ext cx="4991101" cy="260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3" name="Google Shape;793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7526" y="1078164"/>
            <a:ext cx="3670574" cy="289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p78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Motivation and Background Information</a:t>
            </a:r>
            <a:endParaRPr/>
          </a:p>
        </p:txBody>
      </p:sp>
      <p:sp>
        <p:nvSpPr>
          <p:cNvPr id="800" name="Google Shape;800;p78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801" name="Google Shape;801;p78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02" name="Google Shape;802;p78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250526,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p79"/>
          <p:cNvSpPr/>
          <p:nvPr/>
        </p:nvSpPr>
        <p:spPr>
          <a:xfrm>
            <a:off x="0" y="735546"/>
            <a:ext cx="9144000" cy="871100"/>
          </a:xfrm>
          <a:prstGeom prst="rect">
            <a:avLst/>
          </a:prstGeom>
          <a:solidFill>
            <a:srgbClr val="C4DCF2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809" name="Google Shape;809;p79"/>
          <p:cNvSpPr txBox="1"/>
          <p:nvPr>
            <p:ph idx="1" type="body"/>
          </p:nvPr>
        </p:nvSpPr>
        <p:spPr>
          <a:xfrm>
            <a:off x="250826" y="735807"/>
            <a:ext cx="8642351" cy="405050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Topic </a:t>
            </a:r>
            <a:endParaRPr/>
          </a:p>
          <a:p>
            <a:pPr indent="-190500" lvl="1" marL="266700" rtl="0" algn="l">
              <a:spcBef>
                <a:spcPts val="30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Subtopic</a:t>
            </a:r>
            <a:endParaRPr/>
          </a:p>
          <a:p>
            <a:pPr indent="-190500" lvl="1" marL="266700" rtl="0" algn="l">
              <a:spcBef>
                <a:spcPts val="300"/>
              </a:spcBef>
              <a:spcAft>
                <a:spcPts val="0"/>
              </a:spcAft>
              <a:buSzPts val="1400"/>
              <a:buChar char="▪"/>
            </a:pPr>
            <a:br>
              <a:rPr lang="en-GB"/>
            </a:br>
            <a:endParaRPr/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-GB"/>
              <a:t>Topic</a:t>
            </a:r>
            <a:endParaRPr/>
          </a:p>
          <a:p>
            <a:pPr indent="-190500" lvl="1" marL="266700" rtl="0" algn="l">
              <a:spcBef>
                <a:spcPts val="30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Subtopic</a:t>
            </a:r>
            <a:endParaRPr/>
          </a:p>
        </p:txBody>
      </p:sp>
      <p:sp>
        <p:nvSpPr>
          <p:cNvPr id="810" name="Google Shape;810;p79"/>
          <p:cNvSpPr txBox="1"/>
          <p:nvPr>
            <p:ph type="title"/>
          </p:nvPr>
        </p:nvSpPr>
        <p:spPr>
          <a:xfrm>
            <a:off x="250828" y="33339"/>
            <a:ext cx="7939574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</a:t>
            </a:r>
            <a:endParaRPr/>
          </a:p>
        </p:txBody>
      </p:sp>
      <p:sp>
        <p:nvSpPr>
          <p:cNvPr id="811" name="Google Shape;811;p79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812" name="Google Shape;812;p79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YYMMDD Author Title</a:t>
            </a:r>
            <a:endParaRPr/>
          </a:p>
        </p:txBody>
      </p:sp>
      <p:sp>
        <p:nvSpPr>
          <p:cNvPr id="813" name="Google Shape;813;p79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80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Stick to the good sebis traditions</a:t>
            </a:r>
            <a:endParaRPr/>
          </a:p>
        </p:txBody>
      </p:sp>
      <p:sp>
        <p:nvSpPr>
          <p:cNvPr id="820" name="Google Shape;820;p80"/>
          <p:cNvSpPr txBox="1"/>
          <p:nvPr>
            <p:ph idx="1" type="body"/>
          </p:nvPr>
        </p:nvSpPr>
        <p:spPr>
          <a:xfrm>
            <a:off x="250825" y="735807"/>
            <a:ext cx="8642400" cy="40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190500" lvl="1" marL="2667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Provide action links at the bottom of the slide to guide the audience to our web pages or publications (see below). (Select the text, press CTRL-K)</a:t>
            </a:r>
            <a:endParaRPr/>
          </a:p>
          <a:p>
            <a:pPr indent="-101600" lvl="1" marL="266700" rtl="0" algn="l"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190500" lvl="1" marL="266700" rtl="0" algn="l">
              <a:spcBef>
                <a:spcPts val="30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Use a file name according to our sebis conventions which helps us and our audience to find the file of your presentation on our web site with Google search:</a:t>
            </a:r>
            <a:endParaRPr/>
          </a:p>
          <a:p>
            <a:pPr indent="-139700" lvl="2" marL="469900" rtl="0" algn="l">
              <a:spcBef>
                <a:spcPts val="30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YYMMDD Author Short Title</a:t>
            </a:r>
            <a:endParaRPr/>
          </a:p>
          <a:p>
            <a:pPr indent="-139700" lvl="2" marL="469900" rtl="0" algn="l">
              <a:spcBef>
                <a:spcPts val="30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Include this string in the footer (Einfügen -&gt; Kopf- und Fusszeile -&gt; Fusszeile)</a:t>
            </a:r>
            <a:endParaRPr/>
          </a:p>
          <a:p>
            <a:pPr indent="-139700" lvl="2" marL="469900" rtl="0" algn="l">
              <a:spcBef>
                <a:spcPts val="300"/>
              </a:spcBef>
              <a:spcAft>
                <a:spcPts val="0"/>
              </a:spcAft>
              <a:buSzPts val="1400"/>
              <a:buChar char="▪"/>
            </a:pPr>
            <a:r>
              <a:rPr lang="en-GB"/>
              <a:t>The unusual date format simplifies the search for the latest version of a slide in an alphabetical directory listing (Dropbox, Explorer, Tricia, Sky-Drive)</a:t>
            </a:r>
            <a:endParaRPr/>
          </a:p>
          <a:p>
            <a:pPr indent="-50800" lvl="2" marL="469900" rtl="0" algn="l">
              <a:spcBef>
                <a:spcPts val="3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1" name="Google Shape;821;p80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822" name="Google Shape;822;p80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YYMMDD Author Title</a:t>
            </a:r>
            <a:endParaRPr/>
          </a:p>
        </p:txBody>
      </p:sp>
      <p:sp>
        <p:nvSpPr>
          <p:cNvPr id="823" name="Google Shape;823;p80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24" name="Google Shape;824;p80"/>
          <p:cNvSpPr/>
          <p:nvPr/>
        </p:nvSpPr>
        <p:spPr>
          <a:xfrm>
            <a:off x="249678" y="4763349"/>
            <a:ext cx="86436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0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more information visit </a:t>
            </a:r>
            <a:r>
              <a:rPr i="1" lang="en-GB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BEAMS</a:t>
            </a:r>
            <a:r>
              <a:rPr i="1" lang="en-GB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, </a:t>
            </a:r>
            <a:r>
              <a:rPr i="1" lang="en-GB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EAM Pattern Catalog</a:t>
            </a:r>
            <a:r>
              <a:rPr i="1" lang="en-GB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i="1" lang="en-GB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EAM KPI Catalog</a:t>
            </a:r>
            <a:r>
              <a:rPr i="1" lang="en-GB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(http://wwwmatthes.in.tum.de)</a:t>
            </a:r>
            <a:endParaRPr sz="1100"/>
          </a:p>
        </p:txBody>
      </p:sp>
      <p:sp>
        <p:nvSpPr>
          <p:cNvPr id="825" name="Google Shape;825;p80"/>
          <p:cNvSpPr/>
          <p:nvPr/>
        </p:nvSpPr>
        <p:spPr>
          <a:xfrm>
            <a:off x="249678" y="4569973"/>
            <a:ext cx="86436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0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i="1" lang="en-GB" sz="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Ha13g</a:t>
            </a:r>
            <a:r>
              <a:rPr i="1" lang="en-GB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] Hauder, M., Roth, S., Matthes, F.: Current Tool support for Metrics in Enterprise Architecture Management </a:t>
            </a:r>
            <a:endParaRPr sz="11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81"/>
          <p:cNvSpPr txBox="1"/>
          <p:nvPr>
            <p:ph type="title"/>
          </p:nvPr>
        </p:nvSpPr>
        <p:spPr>
          <a:xfrm>
            <a:off x="250825" y="33338"/>
            <a:ext cx="7939577" cy="54054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Use the sebis visual language </a:t>
            </a:r>
            <a:br>
              <a:rPr lang="en-GB"/>
            </a:br>
            <a:r>
              <a:rPr lang="en-GB"/>
              <a:t>(shapes, fonts, colors, sizes)</a:t>
            </a:r>
            <a:endParaRPr/>
          </a:p>
        </p:txBody>
      </p:sp>
      <p:sp>
        <p:nvSpPr>
          <p:cNvPr id="832" name="Google Shape;832;p81"/>
          <p:cNvSpPr txBox="1"/>
          <p:nvPr>
            <p:ph idx="10" type="dt"/>
          </p:nvPr>
        </p:nvSpPr>
        <p:spPr>
          <a:xfrm>
            <a:off x="7037388" y="4927962"/>
            <a:ext cx="1606550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833" name="Google Shape;833;p81"/>
          <p:cNvSpPr txBox="1"/>
          <p:nvPr>
            <p:ph idx="11" type="ftr"/>
          </p:nvPr>
        </p:nvSpPr>
        <p:spPr>
          <a:xfrm>
            <a:off x="249677" y="4926807"/>
            <a:ext cx="4321175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YYMMDD Author Title</a:t>
            </a:r>
            <a:endParaRPr/>
          </a:p>
        </p:txBody>
      </p:sp>
      <p:sp>
        <p:nvSpPr>
          <p:cNvPr id="834" name="Google Shape;834;p81"/>
          <p:cNvSpPr txBox="1"/>
          <p:nvPr>
            <p:ph idx="12" type="sldNum"/>
          </p:nvPr>
        </p:nvSpPr>
        <p:spPr>
          <a:xfrm>
            <a:off x="8643938" y="4927962"/>
            <a:ext cx="249237" cy="21669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35" name="Google Shape;835;p81"/>
          <p:cNvSpPr/>
          <p:nvPr/>
        </p:nvSpPr>
        <p:spPr>
          <a:xfrm>
            <a:off x="1385646" y="3290404"/>
            <a:ext cx="810090" cy="540060"/>
          </a:xfrm>
          <a:prstGeom prst="rect">
            <a:avLst/>
          </a:prstGeom>
          <a:solidFill>
            <a:srgbClr val="9E9E9E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1</a:t>
            </a:r>
            <a:endParaRPr sz="1100"/>
          </a:p>
        </p:txBody>
      </p:sp>
      <p:sp>
        <p:nvSpPr>
          <p:cNvPr id="836" name="Google Shape;836;p81"/>
          <p:cNvSpPr/>
          <p:nvPr/>
        </p:nvSpPr>
        <p:spPr>
          <a:xfrm>
            <a:off x="2279876" y="3290404"/>
            <a:ext cx="810090" cy="540060"/>
          </a:xfrm>
          <a:prstGeom prst="rect">
            <a:avLst/>
          </a:prstGeom>
          <a:solidFill>
            <a:srgbClr val="C0C8A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2</a:t>
            </a:r>
            <a:endParaRPr sz="1100"/>
          </a:p>
        </p:txBody>
      </p:sp>
      <p:sp>
        <p:nvSpPr>
          <p:cNvPr id="837" name="Google Shape;837;p81"/>
          <p:cNvSpPr/>
          <p:nvPr/>
        </p:nvSpPr>
        <p:spPr>
          <a:xfrm>
            <a:off x="3174107" y="3290404"/>
            <a:ext cx="810090" cy="540060"/>
          </a:xfrm>
          <a:prstGeom prst="rect">
            <a:avLst/>
          </a:prstGeom>
          <a:solidFill>
            <a:srgbClr val="EDB7A7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3</a:t>
            </a:r>
            <a:endParaRPr sz="1100"/>
          </a:p>
        </p:txBody>
      </p:sp>
      <p:sp>
        <p:nvSpPr>
          <p:cNvPr id="838" name="Google Shape;838;p81"/>
          <p:cNvSpPr/>
          <p:nvPr/>
        </p:nvSpPr>
        <p:spPr>
          <a:xfrm>
            <a:off x="4068337" y="3290404"/>
            <a:ext cx="810090" cy="540060"/>
          </a:xfrm>
          <a:prstGeom prst="rect">
            <a:avLst/>
          </a:pr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4</a:t>
            </a:r>
            <a:endParaRPr sz="1100"/>
          </a:p>
        </p:txBody>
      </p:sp>
      <p:sp>
        <p:nvSpPr>
          <p:cNvPr id="839" name="Google Shape;839;p81"/>
          <p:cNvSpPr/>
          <p:nvPr/>
        </p:nvSpPr>
        <p:spPr>
          <a:xfrm>
            <a:off x="4962567" y="3290404"/>
            <a:ext cx="810090" cy="540060"/>
          </a:xfrm>
          <a:prstGeom prst="rect">
            <a:avLst/>
          </a:prstGeom>
          <a:solidFill>
            <a:srgbClr val="9EA2AB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5</a:t>
            </a:r>
            <a:endParaRPr sz="1100"/>
          </a:p>
        </p:txBody>
      </p:sp>
      <p:sp>
        <p:nvSpPr>
          <p:cNvPr id="840" name="Google Shape;840;p81"/>
          <p:cNvSpPr/>
          <p:nvPr/>
        </p:nvSpPr>
        <p:spPr>
          <a:xfrm>
            <a:off x="5856797" y="3290404"/>
            <a:ext cx="810090" cy="540060"/>
          </a:xfrm>
          <a:prstGeom prst="rect">
            <a:avLst/>
          </a:prstGeom>
          <a:solidFill>
            <a:srgbClr val="9EB4E1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6</a:t>
            </a:r>
            <a:endParaRPr sz="1100"/>
          </a:p>
        </p:txBody>
      </p:sp>
      <p:sp>
        <p:nvSpPr>
          <p:cNvPr id="841" name="Google Shape;841;p81"/>
          <p:cNvSpPr/>
          <p:nvPr/>
        </p:nvSpPr>
        <p:spPr>
          <a:xfrm>
            <a:off x="6751029" y="3290404"/>
            <a:ext cx="810090" cy="540060"/>
          </a:xfrm>
          <a:prstGeom prst="rect">
            <a:avLst/>
          </a:prstGeom>
          <a:solidFill>
            <a:srgbClr val="C4DCF2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6</a:t>
            </a:r>
            <a:endParaRPr sz="1100"/>
          </a:p>
        </p:txBody>
      </p:sp>
      <p:sp>
        <p:nvSpPr>
          <p:cNvPr id="842" name="Google Shape;842;p81"/>
          <p:cNvSpPr txBox="1"/>
          <p:nvPr/>
        </p:nvSpPr>
        <p:spPr>
          <a:xfrm>
            <a:off x="1331641" y="1152730"/>
            <a:ext cx="734816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Default 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Text</a:t>
            </a:r>
            <a:endParaRPr sz="1100"/>
          </a:p>
        </p:txBody>
      </p:sp>
      <p:sp>
        <p:nvSpPr>
          <p:cNvPr id="843" name="Google Shape;843;p81"/>
          <p:cNvSpPr/>
          <p:nvPr/>
        </p:nvSpPr>
        <p:spPr>
          <a:xfrm>
            <a:off x="2837928" y="1053268"/>
            <a:ext cx="1299275" cy="685800"/>
          </a:xfrm>
          <a:prstGeom prst="rect">
            <a:avLst/>
          </a:pr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Default Rectangle</a:t>
            </a:r>
            <a:endParaRPr sz="1100"/>
          </a:p>
        </p:txBody>
      </p:sp>
      <p:cxnSp>
        <p:nvCxnSpPr>
          <p:cNvPr id="844" name="Google Shape;844;p81"/>
          <p:cNvCxnSpPr>
            <a:stCxn id="842" idx="3"/>
            <a:endCxn id="843" idx="1"/>
          </p:cNvCxnSpPr>
          <p:nvPr/>
        </p:nvCxnSpPr>
        <p:spPr>
          <a:xfrm>
            <a:off x="2066457" y="1395104"/>
            <a:ext cx="771600" cy="1200"/>
          </a:xfrm>
          <a:prstGeom prst="straightConnector1">
            <a:avLst/>
          </a:prstGeom>
          <a:noFill/>
          <a:ln cap="flat" cmpd="sng" w="17125">
            <a:solidFill>
              <a:schemeClr val="dk1">
                <a:alpha val="49803"/>
              </a:schemeClr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845" name="Google Shape;845;p81"/>
          <p:cNvSpPr txBox="1"/>
          <p:nvPr/>
        </p:nvSpPr>
        <p:spPr>
          <a:xfrm>
            <a:off x="2119355" y="978574"/>
            <a:ext cx="643445" cy="3462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Default 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Line Style</a:t>
            </a:r>
            <a:endParaRPr sz="1100"/>
          </a:p>
        </p:txBody>
      </p:sp>
      <p:sp>
        <p:nvSpPr>
          <p:cNvPr id="846" name="Google Shape;846;p81"/>
          <p:cNvSpPr/>
          <p:nvPr/>
        </p:nvSpPr>
        <p:spPr>
          <a:xfrm>
            <a:off x="2861418" y="1919771"/>
            <a:ext cx="1278535" cy="504498"/>
          </a:xfrm>
          <a:prstGeom prst="chevron">
            <a:avLst>
              <a:gd fmla="val 21128" name="adj"/>
            </a:avLst>
          </a:pr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Process</a:t>
            </a:r>
            <a:endParaRPr sz="1100"/>
          </a:p>
        </p:txBody>
      </p:sp>
      <p:sp>
        <p:nvSpPr>
          <p:cNvPr id="847" name="Google Shape;847;p81"/>
          <p:cNvSpPr txBox="1"/>
          <p:nvPr/>
        </p:nvSpPr>
        <p:spPr>
          <a:xfrm>
            <a:off x="5652121" y="1484661"/>
            <a:ext cx="50398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User</a:t>
            </a:r>
            <a:endParaRPr sz="1100"/>
          </a:p>
        </p:txBody>
      </p:sp>
      <p:sp>
        <p:nvSpPr>
          <p:cNvPr id="848" name="Google Shape;848;p81"/>
          <p:cNvSpPr/>
          <p:nvPr/>
        </p:nvSpPr>
        <p:spPr>
          <a:xfrm>
            <a:off x="4198319" y="1053268"/>
            <a:ext cx="1358885" cy="685800"/>
          </a:xfrm>
          <a:prstGeom prst="roundRect">
            <a:avLst>
              <a:gd fmla="val 16667" name="adj"/>
            </a:avLst>
          </a:pr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Default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Rounded R.</a:t>
            </a:r>
            <a:endParaRPr sz="1100"/>
          </a:p>
        </p:txBody>
      </p:sp>
      <p:sp>
        <p:nvSpPr>
          <p:cNvPr id="849" name="Google Shape;849;p81"/>
          <p:cNvSpPr/>
          <p:nvPr/>
        </p:nvSpPr>
        <p:spPr>
          <a:xfrm>
            <a:off x="4247964" y="1763344"/>
            <a:ext cx="1309239" cy="73802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Arrow</a:t>
            </a:r>
            <a:endParaRPr sz="1100"/>
          </a:p>
        </p:txBody>
      </p:sp>
      <p:sp>
        <p:nvSpPr>
          <p:cNvPr id="850" name="Google Shape;850;p81"/>
          <p:cNvSpPr txBox="1"/>
          <p:nvPr/>
        </p:nvSpPr>
        <p:spPr>
          <a:xfrm>
            <a:off x="6308700" y="1484661"/>
            <a:ext cx="55207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Store</a:t>
            </a:r>
            <a:endParaRPr sz="1100"/>
          </a:p>
        </p:txBody>
      </p:sp>
      <p:sp>
        <p:nvSpPr>
          <p:cNvPr id="851" name="Google Shape;851;p81"/>
          <p:cNvSpPr/>
          <p:nvPr/>
        </p:nvSpPr>
        <p:spPr>
          <a:xfrm>
            <a:off x="6751029" y="2666111"/>
            <a:ext cx="810090" cy="472703"/>
          </a:xfrm>
          <a:prstGeom prst="wedgeRectCallout">
            <a:avLst>
              <a:gd fmla="val -20833" name="adj1"/>
              <a:gd fmla="val 80475" name="adj2"/>
            </a:avLst>
          </a:prstGeom>
          <a:solidFill>
            <a:schemeClr val="accent2"/>
          </a:solidFill>
          <a:ln cap="flat" cmpd="sng" w="10775">
            <a:solidFill>
              <a:srgbClr val="A55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Explanation</a:t>
            </a:r>
            <a:endParaRPr sz="1100"/>
          </a:p>
        </p:txBody>
      </p:sp>
      <p:sp>
        <p:nvSpPr>
          <p:cNvPr id="852" name="Google Shape;852;p81"/>
          <p:cNvSpPr/>
          <p:nvPr/>
        </p:nvSpPr>
        <p:spPr>
          <a:xfrm>
            <a:off x="1385646" y="3921900"/>
            <a:ext cx="810090" cy="540060"/>
          </a:xfrm>
          <a:prstGeom prst="rect">
            <a:avLst/>
          </a:prstGeom>
          <a:solidFill>
            <a:schemeClr val="dk1"/>
          </a:solidFill>
          <a:ln cap="flat" cmpd="sng" w="107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1</a:t>
            </a:r>
            <a:endParaRPr sz="1100"/>
          </a:p>
        </p:txBody>
      </p:sp>
      <p:sp>
        <p:nvSpPr>
          <p:cNvPr id="853" name="Google Shape;853;p81"/>
          <p:cNvSpPr/>
          <p:nvPr/>
        </p:nvSpPr>
        <p:spPr>
          <a:xfrm>
            <a:off x="2279876" y="3921900"/>
            <a:ext cx="810090" cy="540060"/>
          </a:xfrm>
          <a:prstGeom prst="rect">
            <a:avLst/>
          </a:prstGeom>
          <a:solidFill>
            <a:schemeClr val="accent1"/>
          </a:solidFill>
          <a:ln cap="flat" cmpd="sng" w="10775">
            <a:solidFill>
              <a:srgbClr val="6974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2</a:t>
            </a:r>
            <a:endParaRPr sz="1100"/>
          </a:p>
        </p:txBody>
      </p:sp>
      <p:sp>
        <p:nvSpPr>
          <p:cNvPr id="854" name="Google Shape;854;p81"/>
          <p:cNvSpPr/>
          <p:nvPr/>
        </p:nvSpPr>
        <p:spPr>
          <a:xfrm>
            <a:off x="3174107" y="3921900"/>
            <a:ext cx="810090" cy="540060"/>
          </a:xfrm>
          <a:prstGeom prst="rect">
            <a:avLst/>
          </a:prstGeom>
          <a:solidFill>
            <a:schemeClr val="accent2"/>
          </a:solidFill>
          <a:ln cap="flat" cmpd="sng" w="10775">
            <a:solidFill>
              <a:srgbClr val="A55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3</a:t>
            </a:r>
            <a:endParaRPr sz="1100"/>
          </a:p>
        </p:txBody>
      </p:sp>
      <p:sp>
        <p:nvSpPr>
          <p:cNvPr id="855" name="Google Shape;855;p81"/>
          <p:cNvSpPr/>
          <p:nvPr/>
        </p:nvSpPr>
        <p:spPr>
          <a:xfrm>
            <a:off x="4068337" y="3921900"/>
            <a:ext cx="810090" cy="540060"/>
          </a:xfrm>
          <a:prstGeom prst="rect">
            <a:avLst/>
          </a:prstGeom>
          <a:solidFill>
            <a:schemeClr val="accent3"/>
          </a:solidFill>
          <a:ln cap="flat" cmpd="sng" w="10775">
            <a:solidFill>
              <a:srgbClr val="9F9C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4</a:t>
            </a:r>
            <a:endParaRPr sz="1100"/>
          </a:p>
        </p:txBody>
      </p:sp>
      <p:sp>
        <p:nvSpPr>
          <p:cNvPr id="856" name="Google Shape;856;p81"/>
          <p:cNvSpPr/>
          <p:nvPr/>
        </p:nvSpPr>
        <p:spPr>
          <a:xfrm>
            <a:off x="4962567" y="3921900"/>
            <a:ext cx="810090" cy="540060"/>
          </a:xfrm>
          <a:prstGeom prst="rect">
            <a:avLst/>
          </a:prstGeom>
          <a:solidFill>
            <a:schemeClr val="accent4"/>
          </a:solidFill>
          <a:ln cap="flat" cmpd="sng" w="10775">
            <a:solidFill>
              <a:srgbClr val="0025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5</a:t>
            </a:r>
            <a:endParaRPr sz="1100"/>
          </a:p>
        </p:txBody>
      </p:sp>
      <p:sp>
        <p:nvSpPr>
          <p:cNvPr id="857" name="Google Shape;857;p81"/>
          <p:cNvSpPr/>
          <p:nvPr/>
        </p:nvSpPr>
        <p:spPr>
          <a:xfrm>
            <a:off x="5856797" y="3921900"/>
            <a:ext cx="810090" cy="540060"/>
          </a:xfrm>
          <a:prstGeom prst="rect">
            <a:avLst/>
          </a:prstGeom>
          <a:solidFill>
            <a:schemeClr val="accent5"/>
          </a:solidFill>
          <a:ln cap="flat" cmpd="sng" w="10775">
            <a:solidFill>
              <a:srgbClr val="00539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6</a:t>
            </a:r>
            <a:endParaRPr sz="1100"/>
          </a:p>
        </p:txBody>
      </p:sp>
      <p:sp>
        <p:nvSpPr>
          <p:cNvPr id="858" name="Google Shape;858;p81"/>
          <p:cNvSpPr/>
          <p:nvPr/>
        </p:nvSpPr>
        <p:spPr>
          <a:xfrm>
            <a:off x="6751029" y="3921900"/>
            <a:ext cx="810090" cy="540060"/>
          </a:xfrm>
          <a:prstGeom prst="rect">
            <a:avLst/>
          </a:prstGeom>
          <a:solidFill>
            <a:schemeClr val="accent6"/>
          </a:solidFill>
          <a:ln cap="flat" cmpd="sng" w="10775">
            <a:solidFill>
              <a:srgbClr val="6E90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Fast</a:t>
            </a:r>
            <a:b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GB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 6</a:t>
            </a:r>
            <a:endParaRPr sz="1100"/>
          </a:p>
        </p:txBody>
      </p:sp>
      <p:sp>
        <p:nvSpPr>
          <p:cNvPr id="859" name="Google Shape;859;p81"/>
          <p:cNvSpPr/>
          <p:nvPr/>
        </p:nvSpPr>
        <p:spPr>
          <a:xfrm>
            <a:off x="5682476" y="1908218"/>
            <a:ext cx="1226642" cy="516051"/>
          </a:xfrm>
          <a:prstGeom prst="cube">
            <a:avLst>
              <a:gd fmla="val 25000" name="adj"/>
            </a:avLst>
          </a:pr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Box</a:t>
            </a:r>
            <a:endParaRPr sz="1100"/>
          </a:p>
        </p:txBody>
      </p:sp>
      <p:sp>
        <p:nvSpPr>
          <p:cNvPr id="860" name="Google Shape;860;p81"/>
          <p:cNvSpPr/>
          <p:nvPr/>
        </p:nvSpPr>
        <p:spPr>
          <a:xfrm>
            <a:off x="7104651" y="1005899"/>
            <a:ext cx="443395" cy="430007"/>
          </a:xfrm>
          <a:prstGeom prst="foldedCorner">
            <a:avLst>
              <a:gd fmla="val 26500" name="adj"/>
            </a:avLst>
          </a:pr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Text</a:t>
            </a:r>
            <a:endParaRPr sz="1100"/>
          </a:p>
        </p:txBody>
      </p:sp>
      <p:sp>
        <p:nvSpPr>
          <p:cNvPr id="861" name="Google Shape;861;p81"/>
          <p:cNvSpPr txBox="1"/>
          <p:nvPr/>
        </p:nvSpPr>
        <p:spPr>
          <a:xfrm>
            <a:off x="6873694" y="1484661"/>
            <a:ext cx="100412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Information</a:t>
            </a:r>
            <a:endParaRPr sz="1100"/>
          </a:p>
        </p:txBody>
      </p:sp>
      <p:grpSp>
        <p:nvGrpSpPr>
          <p:cNvPr id="862" name="Google Shape;862;p81"/>
          <p:cNvGrpSpPr/>
          <p:nvPr/>
        </p:nvGrpSpPr>
        <p:grpSpPr>
          <a:xfrm>
            <a:off x="5698617" y="986712"/>
            <a:ext cx="419905" cy="432048"/>
            <a:chOff x="572022" y="2923566"/>
            <a:chExt cx="659253" cy="707501"/>
          </a:xfrm>
        </p:grpSpPr>
        <p:sp>
          <p:nvSpPr>
            <p:cNvPr id="863" name="Google Shape;863;p81"/>
            <p:cNvSpPr/>
            <p:nvPr/>
          </p:nvSpPr>
          <p:spPr>
            <a:xfrm>
              <a:off x="721628" y="2923566"/>
              <a:ext cx="360040" cy="360000"/>
            </a:xfrm>
            <a:prstGeom prst="ellipse">
              <a:avLst/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64" name="Google Shape;864;p81"/>
            <p:cNvSpPr/>
            <p:nvPr/>
          </p:nvSpPr>
          <p:spPr>
            <a:xfrm>
              <a:off x="572022" y="3283566"/>
              <a:ext cx="659253" cy="347501"/>
            </a:xfrm>
            <a:custGeom>
              <a:rect b="b" l="l" r="r" t="t"/>
              <a:pathLst>
                <a:path extrusionOk="0" h="347501" w="659253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65" name="Google Shape;865;p81"/>
          <p:cNvGrpSpPr/>
          <p:nvPr/>
        </p:nvGrpSpPr>
        <p:grpSpPr>
          <a:xfrm>
            <a:off x="6375629" y="1125620"/>
            <a:ext cx="419905" cy="293712"/>
            <a:chOff x="6976839" y="1500827"/>
            <a:chExt cx="559874" cy="391616"/>
          </a:xfrm>
        </p:grpSpPr>
        <p:sp>
          <p:nvSpPr>
            <p:cNvPr id="866" name="Google Shape;866;p81"/>
            <p:cNvSpPr/>
            <p:nvPr/>
          </p:nvSpPr>
          <p:spPr>
            <a:xfrm>
              <a:off x="6976840" y="1766429"/>
              <a:ext cx="559873" cy="126014"/>
            </a:xfrm>
            <a:prstGeom prst="ellipse">
              <a:avLst/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81"/>
            <p:cNvSpPr/>
            <p:nvPr/>
          </p:nvSpPr>
          <p:spPr>
            <a:xfrm>
              <a:off x="6976839" y="1700030"/>
              <a:ext cx="559873" cy="126014"/>
            </a:xfrm>
            <a:prstGeom prst="ellipse">
              <a:avLst/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81"/>
            <p:cNvSpPr/>
            <p:nvPr/>
          </p:nvSpPr>
          <p:spPr>
            <a:xfrm>
              <a:off x="6976840" y="1633629"/>
              <a:ext cx="559873" cy="126014"/>
            </a:xfrm>
            <a:prstGeom prst="ellipse">
              <a:avLst/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81"/>
            <p:cNvSpPr/>
            <p:nvPr/>
          </p:nvSpPr>
          <p:spPr>
            <a:xfrm>
              <a:off x="6976840" y="1567228"/>
              <a:ext cx="559873" cy="126014"/>
            </a:xfrm>
            <a:prstGeom prst="ellipse">
              <a:avLst/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81"/>
            <p:cNvSpPr/>
            <p:nvPr/>
          </p:nvSpPr>
          <p:spPr>
            <a:xfrm>
              <a:off x="6976840" y="1500827"/>
              <a:ext cx="559873" cy="126014"/>
            </a:xfrm>
            <a:prstGeom prst="ellipse">
              <a:avLst/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1" name="Google Shape;871;p81"/>
          <p:cNvSpPr/>
          <p:nvPr/>
        </p:nvSpPr>
        <p:spPr>
          <a:xfrm>
            <a:off x="1350577" y="1924005"/>
            <a:ext cx="1118225" cy="496031"/>
          </a:xfrm>
          <a:custGeom>
            <a:rect b="b" l="l" r="r" t="t"/>
            <a:pathLst>
              <a:path extrusionOk="0" h="661374" w="1490966">
                <a:moveTo>
                  <a:pt x="882067" y="0"/>
                </a:moveTo>
                <a:cubicBezTo>
                  <a:pt x="1031495" y="0"/>
                  <a:pt x="1157883" y="94445"/>
                  <a:pt x="1198125" y="224882"/>
                </a:cubicBezTo>
                <a:cubicBezTo>
                  <a:pt x="1213923" y="221952"/>
                  <a:pt x="1230281" y="220426"/>
                  <a:pt x="1247033" y="220426"/>
                </a:cubicBezTo>
                <a:cubicBezTo>
                  <a:pt x="1381753" y="220426"/>
                  <a:pt x="1490966" y="319136"/>
                  <a:pt x="1490966" y="440900"/>
                </a:cubicBezTo>
                <a:cubicBezTo>
                  <a:pt x="1490966" y="555058"/>
                  <a:pt x="1394971" y="648952"/>
                  <a:pt x="1271857" y="659112"/>
                </a:cubicBezTo>
                <a:lnTo>
                  <a:pt x="1271857" y="661374"/>
                </a:lnTo>
                <a:lnTo>
                  <a:pt x="1247033" y="661374"/>
                </a:lnTo>
                <a:lnTo>
                  <a:pt x="207929" y="661374"/>
                </a:lnTo>
                <a:lnTo>
                  <a:pt x="207928" y="661374"/>
                </a:lnTo>
                <a:lnTo>
                  <a:pt x="207928" y="661374"/>
                </a:lnTo>
                <a:cubicBezTo>
                  <a:pt x="93092" y="661374"/>
                  <a:pt x="0" y="562664"/>
                  <a:pt x="0" y="440900"/>
                </a:cubicBezTo>
                <a:cubicBezTo>
                  <a:pt x="0" y="319136"/>
                  <a:pt x="93093" y="220426"/>
                  <a:pt x="207929" y="220426"/>
                </a:cubicBezTo>
                <a:cubicBezTo>
                  <a:pt x="236743" y="220426"/>
                  <a:pt x="264188" y="226641"/>
                  <a:pt x="289112" y="237929"/>
                </a:cubicBezTo>
                <a:cubicBezTo>
                  <a:pt x="320337" y="155718"/>
                  <a:pt x="399125" y="97623"/>
                  <a:pt x="491302" y="97623"/>
                </a:cubicBezTo>
                <a:cubicBezTo>
                  <a:pt x="535615" y="97623"/>
                  <a:pt x="576833" y="111049"/>
                  <a:pt x="608953" y="137475"/>
                </a:cubicBezTo>
                <a:cubicBezTo>
                  <a:pt x="668646" y="54334"/>
                  <a:pt x="768729" y="0"/>
                  <a:pt x="882067" y="0"/>
                </a:cubicBezTo>
                <a:close/>
              </a:path>
            </a:pathLst>
          </a:cu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Cloud</a:t>
            </a:r>
            <a:endParaRPr sz="1100"/>
          </a:p>
        </p:txBody>
      </p:sp>
      <p:sp>
        <p:nvSpPr>
          <p:cNvPr id="872" name="Google Shape;872;p81"/>
          <p:cNvSpPr/>
          <p:nvPr/>
        </p:nvSpPr>
        <p:spPr>
          <a:xfrm>
            <a:off x="2859284" y="2527781"/>
            <a:ext cx="276292" cy="432048"/>
          </a:xfrm>
          <a:custGeom>
            <a:rect b="b" l="l" r="r" t="t"/>
            <a:pathLst>
              <a:path extrusionOk="0" h="957943" w="576064">
                <a:moveTo>
                  <a:pt x="302137" y="829611"/>
                </a:moveTo>
                <a:cubicBezTo>
                  <a:pt x="271157" y="829611"/>
                  <a:pt x="246043" y="853790"/>
                  <a:pt x="246043" y="883617"/>
                </a:cubicBezTo>
                <a:cubicBezTo>
                  <a:pt x="246043" y="913444"/>
                  <a:pt x="271157" y="937623"/>
                  <a:pt x="302137" y="937623"/>
                </a:cubicBezTo>
                <a:cubicBezTo>
                  <a:pt x="333117" y="937623"/>
                  <a:pt x="358231" y="913444"/>
                  <a:pt x="358231" y="883617"/>
                </a:cubicBezTo>
                <a:cubicBezTo>
                  <a:pt x="358231" y="853790"/>
                  <a:pt x="333117" y="829611"/>
                  <a:pt x="302137" y="829611"/>
                </a:cubicBezTo>
                <a:close/>
                <a:moveTo>
                  <a:pt x="144017" y="93847"/>
                </a:moveTo>
                <a:cubicBezTo>
                  <a:pt x="104248" y="93847"/>
                  <a:pt x="72008" y="126087"/>
                  <a:pt x="72008" y="165856"/>
                </a:cubicBezTo>
                <a:lnTo>
                  <a:pt x="72008" y="741918"/>
                </a:lnTo>
                <a:cubicBezTo>
                  <a:pt x="72008" y="781687"/>
                  <a:pt x="104248" y="813927"/>
                  <a:pt x="144017" y="813927"/>
                </a:cubicBezTo>
                <a:lnTo>
                  <a:pt x="432047" y="813927"/>
                </a:lnTo>
                <a:cubicBezTo>
                  <a:pt x="471816" y="813927"/>
                  <a:pt x="504056" y="781687"/>
                  <a:pt x="504056" y="741918"/>
                </a:cubicBezTo>
                <a:lnTo>
                  <a:pt x="504056" y="165856"/>
                </a:lnTo>
                <a:cubicBezTo>
                  <a:pt x="504056" y="126087"/>
                  <a:pt x="471816" y="93847"/>
                  <a:pt x="432047" y="93847"/>
                </a:cubicBezTo>
                <a:close/>
                <a:moveTo>
                  <a:pt x="0" y="0"/>
                </a:moveTo>
                <a:lnTo>
                  <a:pt x="576064" y="0"/>
                </a:lnTo>
                <a:lnTo>
                  <a:pt x="576064" y="957943"/>
                </a:lnTo>
                <a:lnTo>
                  <a:pt x="0" y="957943"/>
                </a:lnTo>
                <a:close/>
              </a:path>
            </a:pathLst>
          </a:custGeom>
          <a:solidFill>
            <a:srgbClr val="E8E6DF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3" name="Google Shape;873;p81"/>
          <p:cNvGrpSpPr/>
          <p:nvPr/>
        </p:nvGrpSpPr>
        <p:grpSpPr>
          <a:xfrm>
            <a:off x="3329862" y="2524245"/>
            <a:ext cx="540060" cy="435584"/>
            <a:chOff x="2915816" y="3352339"/>
            <a:chExt cx="720080" cy="580779"/>
          </a:xfrm>
        </p:grpSpPr>
        <p:sp>
          <p:nvSpPr>
            <p:cNvPr id="874" name="Google Shape;874;p81"/>
            <p:cNvSpPr/>
            <p:nvPr/>
          </p:nvSpPr>
          <p:spPr>
            <a:xfrm>
              <a:off x="3203848" y="3773800"/>
              <a:ext cx="144016" cy="112184"/>
            </a:xfrm>
            <a:prstGeom prst="rect">
              <a:avLst/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81"/>
            <p:cNvSpPr/>
            <p:nvPr/>
          </p:nvSpPr>
          <p:spPr>
            <a:xfrm>
              <a:off x="2915816" y="3352339"/>
              <a:ext cx="720080" cy="436701"/>
            </a:xfrm>
            <a:custGeom>
              <a:rect b="b" l="l" r="r" t="t"/>
              <a:pathLst>
                <a:path extrusionOk="0" h="432048" w="720080">
                  <a:moveTo>
                    <a:pt x="99843" y="26288"/>
                  </a:moveTo>
                  <a:cubicBezTo>
                    <a:pt x="64831" y="26288"/>
                    <a:pt x="36448" y="54671"/>
                    <a:pt x="36448" y="89683"/>
                  </a:cubicBezTo>
                  <a:lnTo>
                    <a:pt x="36448" y="343253"/>
                  </a:lnTo>
                  <a:cubicBezTo>
                    <a:pt x="36448" y="378265"/>
                    <a:pt x="64831" y="406648"/>
                    <a:pt x="99843" y="406648"/>
                  </a:cubicBezTo>
                  <a:lnTo>
                    <a:pt x="621125" y="406648"/>
                  </a:lnTo>
                  <a:cubicBezTo>
                    <a:pt x="656137" y="406648"/>
                    <a:pt x="684520" y="378265"/>
                    <a:pt x="684520" y="343253"/>
                  </a:cubicBezTo>
                  <a:lnTo>
                    <a:pt x="684520" y="89683"/>
                  </a:lnTo>
                  <a:cubicBezTo>
                    <a:pt x="684520" y="54671"/>
                    <a:pt x="656137" y="26288"/>
                    <a:pt x="621125" y="26288"/>
                  </a:cubicBezTo>
                  <a:close/>
                  <a:moveTo>
                    <a:pt x="0" y="0"/>
                  </a:moveTo>
                  <a:lnTo>
                    <a:pt x="720080" y="0"/>
                  </a:lnTo>
                  <a:lnTo>
                    <a:pt x="720080" y="432048"/>
                  </a:lnTo>
                  <a:lnTo>
                    <a:pt x="0" y="432048"/>
                  </a:lnTo>
                  <a:close/>
                </a:path>
              </a:pathLst>
            </a:cu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81"/>
            <p:cNvSpPr/>
            <p:nvPr/>
          </p:nvSpPr>
          <p:spPr>
            <a:xfrm>
              <a:off x="3123094" y="3869330"/>
              <a:ext cx="305525" cy="63788"/>
            </a:xfrm>
            <a:prstGeom prst="rect">
              <a:avLst/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7" name="Google Shape;877;p81"/>
          <p:cNvGrpSpPr/>
          <p:nvPr/>
        </p:nvGrpSpPr>
        <p:grpSpPr>
          <a:xfrm>
            <a:off x="4058627" y="2548051"/>
            <a:ext cx="625579" cy="378043"/>
            <a:chOff x="4211960" y="3352339"/>
            <a:chExt cx="1080120" cy="652726"/>
          </a:xfrm>
        </p:grpSpPr>
        <p:cxnSp>
          <p:nvCxnSpPr>
            <p:cNvPr id="878" name="Google Shape;878;p81"/>
            <p:cNvCxnSpPr/>
            <p:nvPr/>
          </p:nvCxnSpPr>
          <p:spPr>
            <a:xfrm rot="10800000">
              <a:off x="4211960" y="3352339"/>
              <a:ext cx="0" cy="652726"/>
            </a:xfrm>
            <a:prstGeom prst="straightConnector1">
              <a:avLst/>
            </a:prstGeom>
            <a:noFill/>
            <a:ln cap="flat" cmpd="sng" w="17125">
              <a:solidFill>
                <a:srgbClr val="AEA78D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879" name="Google Shape;879;p81"/>
            <p:cNvCxnSpPr/>
            <p:nvPr/>
          </p:nvCxnSpPr>
          <p:spPr>
            <a:xfrm>
              <a:off x="4211960" y="4005064"/>
              <a:ext cx="1080120" cy="0"/>
            </a:xfrm>
            <a:prstGeom prst="straightConnector1">
              <a:avLst/>
            </a:prstGeom>
            <a:noFill/>
            <a:ln cap="flat" cmpd="sng" w="17125">
              <a:solidFill>
                <a:srgbClr val="AEA78D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sp>
          <p:nvSpPr>
            <p:cNvPr id="880" name="Google Shape;880;p81"/>
            <p:cNvSpPr/>
            <p:nvPr/>
          </p:nvSpPr>
          <p:spPr>
            <a:xfrm>
              <a:off x="4213860" y="3429000"/>
              <a:ext cx="878896" cy="400892"/>
            </a:xfrm>
            <a:custGeom>
              <a:rect b="b" l="l" r="r" t="t"/>
              <a:pathLst>
                <a:path extrusionOk="0" h="396240" w="735330">
                  <a:moveTo>
                    <a:pt x="0" y="396240"/>
                  </a:moveTo>
                  <a:cubicBezTo>
                    <a:pt x="54292" y="330835"/>
                    <a:pt x="108585" y="265430"/>
                    <a:pt x="163830" y="257175"/>
                  </a:cubicBezTo>
                  <a:cubicBezTo>
                    <a:pt x="219075" y="248920"/>
                    <a:pt x="236220" y="389573"/>
                    <a:pt x="331470" y="346710"/>
                  </a:cubicBezTo>
                  <a:cubicBezTo>
                    <a:pt x="426720" y="303847"/>
                    <a:pt x="581025" y="151923"/>
                    <a:pt x="735330" y="0"/>
                  </a:cubicBezTo>
                </a:path>
              </a:pathLst>
            </a:custGeom>
            <a:noFill/>
            <a:ln cap="flat" cmpd="sng" w="10775">
              <a:solidFill>
                <a:srgbClr val="AEA78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881" name="Google Shape;881;p81"/>
          <p:cNvGrpSpPr/>
          <p:nvPr/>
        </p:nvGrpSpPr>
        <p:grpSpPr>
          <a:xfrm>
            <a:off x="4788025" y="2587598"/>
            <a:ext cx="298820" cy="300162"/>
            <a:chOff x="4860032" y="3351277"/>
            <a:chExt cx="547489" cy="549947"/>
          </a:xfrm>
        </p:grpSpPr>
        <p:sp>
          <p:nvSpPr>
            <p:cNvPr id="882" name="Google Shape;882;p81"/>
            <p:cNvSpPr/>
            <p:nvPr/>
          </p:nvSpPr>
          <p:spPr>
            <a:xfrm>
              <a:off x="4860032" y="3397106"/>
              <a:ext cx="504056" cy="504118"/>
            </a:xfrm>
            <a:prstGeom prst="pie">
              <a:avLst>
                <a:gd fmla="val 0" name="adj1"/>
                <a:gd fmla="val 16200000" name="adj2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81"/>
            <p:cNvSpPr/>
            <p:nvPr/>
          </p:nvSpPr>
          <p:spPr>
            <a:xfrm>
              <a:off x="4903465" y="3351277"/>
              <a:ext cx="504056" cy="504118"/>
            </a:xfrm>
            <a:prstGeom prst="pie">
              <a:avLst>
                <a:gd fmla="val 16192115" name="adj1"/>
                <a:gd fmla="val 49103" name="adj2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4" name="Google Shape;884;p81"/>
          <p:cNvGrpSpPr/>
          <p:nvPr/>
        </p:nvGrpSpPr>
        <p:grpSpPr>
          <a:xfrm>
            <a:off x="5278963" y="2564544"/>
            <a:ext cx="324036" cy="381111"/>
            <a:chOff x="8373295" y="1322926"/>
            <a:chExt cx="591193" cy="573342"/>
          </a:xfrm>
        </p:grpSpPr>
        <p:sp>
          <p:nvSpPr>
            <p:cNvPr id="885" name="Google Shape;885;p81"/>
            <p:cNvSpPr/>
            <p:nvPr/>
          </p:nvSpPr>
          <p:spPr>
            <a:xfrm>
              <a:off x="8373295" y="1322926"/>
              <a:ext cx="591193" cy="573342"/>
            </a:xfrm>
            <a:prstGeom prst="foldedCorner">
              <a:avLst>
                <a:gd fmla="val 26500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86" name="Google Shape;886;p81"/>
            <p:cNvSpPr/>
            <p:nvPr/>
          </p:nvSpPr>
          <p:spPr>
            <a:xfrm>
              <a:off x="8445303" y="1412776"/>
              <a:ext cx="144016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81"/>
            <p:cNvSpPr/>
            <p:nvPr/>
          </p:nvSpPr>
          <p:spPr>
            <a:xfrm>
              <a:off x="8589319" y="1412776"/>
              <a:ext cx="144016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81"/>
            <p:cNvSpPr/>
            <p:nvPr/>
          </p:nvSpPr>
          <p:spPr>
            <a:xfrm>
              <a:off x="8733335" y="1412776"/>
              <a:ext cx="144016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81"/>
            <p:cNvSpPr/>
            <p:nvPr/>
          </p:nvSpPr>
          <p:spPr>
            <a:xfrm>
              <a:off x="8447097" y="1504554"/>
              <a:ext cx="144016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0" name="Google Shape;890;p81"/>
            <p:cNvSpPr/>
            <p:nvPr/>
          </p:nvSpPr>
          <p:spPr>
            <a:xfrm>
              <a:off x="8591113" y="1504554"/>
              <a:ext cx="144016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81"/>
            <p:cNvSpPr/>
            <p:nvPr/>
          </p:nvSpPr>
          <p:spPr>
            <a:xfrm>
              <a:off x="8731430" y="1504554"/>
              <a:ext cx="147715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81"/>
            <p:cNvSpPr/>
            <p:nvPr/>
          </p:nvSpPr>
          <p:spPr>
            <a:xfrm>
              <a:off x="8447097" y="1593707"/>
              <a:ext cx="144016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81"/>
            <p:cNvSpPr/>
            <p:nvPr/>
          </p:nvSpPr>
          <p:spPr>
            <a:xfrm>
              <a:off x="8591113" y="1593707"/>
              <a:ext cx="144016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81"/>
            <p:cNvSpPr/>
            <p:nvPr/>
          </p:nvSpPr>
          <p:spPr>
            <a:xfrm>
              <a:off x="8731430" y="1593707"/>
              <a:ext cx="147715" cy="88051"/>
            </a:xfrm>
            <a:prstGeom prst="round1Rect">
              <a:avLst>
                <a:gd fmla="val 16667" name="adj"/>
              </a:avLst>
            </a:prstGeom>
            <a:solidFill>
              <a:srgbClr val="E8E6DF"/>
            </a:solidFill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0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186" name="Google Shape;186;p30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7" name="Google Shape;187;p30"/>
          <p:cNvSpPr txBox="1"/>
          <p:nvPr/>
        </p:nvSpPr>
        <p:spPr>
          <a:xfrm>
            <a:off x="2597025" y="1441750"/>
            <a:ext cx="413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Gnosis Conditional Token Framework (CTF)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88" name="Google Shape;188;p30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189" name="Google Shape;189;p30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190" name="Google Shape;19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7125" y="2216438"/>
            <a:ext cx="4369751" cy="167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0"/>
          <p:cNvSpPr txBox="1"/>
          <p:nvPr/>
        </p:nvSpPr>
        <p:spPr>
          <a:xfrm>
            <a:off x="2889375" y="4270125"/>
            <a:ext cx="355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Allows splitting and merging of collateral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1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198" name="Google Shape;198;p31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31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250526, Parshant Singh, Market Making Mechanics and Liquidity Dynamics in Blockchain-Based Prediction Markets</a:t>
            </a:r>
            <a:endParaRPr/>
          </a:p>
        </p:txBody>
      </p:sp>
      <p:sp>
        <p:nvSpPr>
          <p:cNvPr id="200" name="Google Shape;200;p31"/>
          <p:cNvSpPr txBox="1"/>
          <p:nvPr/>
        </p:nvSpPr>
        <p:spPr>
          <a:xfrm>
            <a:off x="2060275" y="2371650"/>
            <a:ext cx="562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dk1"/>
                </a:solidFill>
              </a:rPr>
              <a:t>How pricing works in AMM-based prediction markets ?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01" name="Google Shape;201;p31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2"/>
          <p:cNvSpPr/>
          <p:nvPr/>
        </p:nvSpPr>
        <p:spPr>
          <a:xfrm>
            <a:off x="250825" y="1346550"/>
            <a:ext cx="3809700" cy="22629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32"/>
          <p:cNvSpPr/>
          <p:nvPr/>
        </p:nvSpPr>
        <p:spPr>
          <a:xfrm>
            <a:off x="5382575" y="1349925"/>
            <a:ext cx="2913000" cy="22629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32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210" name="Google Shape;210;p32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11" name="Google Shape;21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3650" y="1727688"/>
            <a:ext cx="1834926" cy="1688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2"/>
          <p:cNvSpPr txBox="1"/>
          <p:nvPr/>
        </p:nvSpPr>
        <p:spPr>
          <a:xfrm>
            <a:off x="5843647" y="3756225"/>
            <a:ext cx="3027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x * y = K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100 * 100 = 10,000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3" name="Google Shape;213;p32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214" name="Google Shape;214;p32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  <p:pic>
        <p:nvPicPr>
          <p:cNvPr id="215" name="Google Shape;21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850" y="1667350"/>
            <a:ext cx="3595626" cy="161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3"/>
          <p:cNvSpPr/>
          <p:nvPr/>
        </p:nvSpPr>
        <p:spPr>
          <a:xfrm>
            <a:off x="1544375" y="1213875"/>
            <a:ext cx="6054000" cy="2357100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33"/>
          <p:cNvSpPr txBox="1"/>
          <p:nvPr>
            <p:ph idx="10" type="dt"/>
          </p:nvPr>
        </p:nvSpPr>
        <p:spPr>
          <a:xfrm>
            <a:off x="7037388" y="4927962"/>
            <a:ext cx="16065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lang="en-GB"/>
              <a:t>© sebis</a:t>
            </a:r>
            <a:endParaRPr/>
          </a:p>
        </p:txBody>
      </p:sp>
      <p:sp>
        <p:nvSpPr>
          <p:cNvPr id="223" name="Google Shape;223;p33"/>
          <p:cNvSpPr txBox="1"/>
          <p:nvPr>
            <p:ph idx="12" type="sldNum"/>
          </p:nvPr>
        </p:nvSpPr>
        <p:spPr>
          <a:xfrm>
            <a:off x="8643938" y="4927962"/>
            <a:ext cx="2493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0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4" name="Google Shape;22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4375" y="1664475"/>
            <a:ext cx="5799798" cy="2002175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3"/>
          <p:cNvSpPr txBox="1"/>
          <p:nvPr/>
        </p:nvSpPr>
        <p:spPr>
          <a:xfrm>
            <a:off x="1912300" y="3571050"/>
            <a:ext cx="605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(100 - x)*(100 + 10) = 10000  =&gt;  x = 9.09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6" name="Google Shape;226;p33"/>
          <p:cNvSpPr txBox="1"/>
          <p:nvPr/>
        </p:nvSpPr>
        <p:spPr>
          <a:xfrm>
            <a:off x="1544375" y="3880100"/>
            <a:ext cx="6595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Trader is left with 19 YES tokens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Pool has 110 NO tokens and 91 Yes tokens.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7" name="Google Shape;227;p33"/>
          <p:cNvSpPr txBox="1"/>
          <p:nvPr>
            <p:ph type="title"/>
          </p:nvPr>
        </p:nvSpPr>
        <p:spPr>
          <a:xfrm>
            <a:off x="250828" y="33339"/>
            <a:ext cx="7939500" cy="540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67500" spcFirstLastPara="1" rIns="675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and Motivation</a:t>
            </a:r>
            <a:endParaRPr/>
          </a:p>
        </p:txBody>
      </p:sp>
      <p:sp>
        <p:nvSpPr>
          <p:cNvPr id="228" name="Google Shape;228;p33"/>
          <p:cNvSpPr txBox="1"/>
          <p:nvPr>
            <p:ph idx="11" type="ftr"/>
          </p:nvPr>
        </p:nvSpPr>
        <p:spPr>
          <a:xfrm>
            <a:off x="249677" y="4926807"/>
            <a:ext cx="4321200" cy="21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250901, Parshant Singh, Market Making Mechanics and Liquidity Dynamics in Blockchain-Based Prediction Markets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